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handoutMasterIdLst>
    <p:handoutMasterId r:id="rId68"/>
  </p:handoutMasterIdLst>
  <p:sldIdLst>
    <p:sldId id="256" r:id="rId2"/>
    <p:sldId id="720" r:id="rId3"/>
    <p:sldId id="721" r:id="rId4"/>
    <p:sldId id="735" r:id="rId5"/>
    <p:sldId id="722" r:id="rId6"/>
    <p:sldId id="727" r:id="rId7"/>
    <p:sldId id="725" r:id="rId8"/>
    <p:sldId id="728" r:id="rId9"/>
    <p:sldId id="734" r:id="rId10"/>
    <p:sldId id="726" r:id="rId11"/>
    <p:sldId id="730" r:id="rId12"/>
    <p:sldId id="729" r:id="rId13"/>
    <p:sldId id="731" r:id="rId14"/>
    <p:sldId id="732" r:id="rId15"/>
    <p:sldId id="733" r:id="rId16"/>
    <p:sldId id="745" r:id="rId17"/>
    <p:sldId id="736" r:id="rId18"/>
    <p:sldId id="738" r:id="rId19"/>
    <p:sldId id="739" r:id="rId20"/>
    <p:sldId id="740" r:id="rId21"/>
    <p:sldId id="737" r:id="rId22"/>
    <p:sldId id="741" r:id="rId23"/>
    <p:sldId id="742" r:id="rId24"/>
    <p:sldId id="743" r:id="rId25"/>
    <p:sldId id="744" r:id="rId26"/>
    <p:sldId id="572" r:id="rId27"/>
    <p:sldId id="683" r:id="rId28"/>
    <p:sldId id="608" r:id="rId29"/>
    <p:sldId id="682" r:id="rId30"/>
    <p:sldId id="685" r:id="rId31"/>
    <p:sldId id="686" r:id="rId32"/>
    <p:sldId id="687" r:id="rId33"/>
    <p:sldId id="694" r:id="rId34"/>
    <p:sldId id="693" r:id="rId35"/>
    <p:sldId id="688" r:id="rId36"/>
    <p:sldId id="689" r:id="rId37"/>
    <p:sldId id="690" r:id="rId38"/>
    <p:sldId id="691" r:id="rId39"/>
    <p:sldId id="692" r:id="rId40"/>
    <p:sldId id="695" r:id="rId41"/>
    <p:sldId id="696" r:id="rId42"/>
    <p:sldId id="697" r:id="rId43"/>
    <p:sldId id="698" r:id="rId44"/>
    <p:sldId id="699" r:id="rId45"/>
    <p:sldId id="700" r:id="rId46"/>
    <p:sldId id="702" r:id="rId47"/>
    <p:sldId id="701" r:id="rId48"/>
    <p:sldId id="703" r:id="rId49"/>
    <p:sldId id="704" r:id="rId50"/>
    <p:sldId id="705" r:id="rId51"/>
    <p:sldId id="706" r:id="rId52"/>
    <p:sldId id="707" r:id="rId53"/>
    <p:sldId id="708" r:id="rId54"/>
    <p:sldId id="709" r:id="rId55"/>
    <p:sldId id="710" r:id="rId56"/>
    <p:sldId id="711" r:id="rId57"/>
    <p:sldId id="712" r:id="rId58"/>
    <p:sldId id="713" r:id="rId59"/>
    <p:sldId id="716" r:id="rId60"/>
    <p:sldId id="714" r:id="rId61"/>
    <p:sldId id="715" r:id="rId62"/>
    <p:sldId id="717" r:id="rId63"/>
    <p:sldId id="718" r:id="rId64"/>
    <p:sldId id="719" r:id="rId65"/>
    <p:sldId id="746"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1" clrIdx="0">
    <p:extLst>
      <p:ext uri="{19B8F6BF-5375-455C-9EA6-DF929625EA0E}">
        <p15:presenceInfo xmlns:p15="http://schemas.microsoft.com/office/powerpoint/2012/main" userId="Al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C09C"/>
    <a:srgbClr val="FFE1E1"/>
    <a:srgbClr val="FFC5C5"/>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9" autoAdjust="0"/>
    <p:restoredTop sz="95984" autoAdjust="0"/>
  </p:normalViewPr>
  <p:slideViewPr>
    <p:cSldViewPr>
      <p:cViewPr varScale="1">
        <p:scale>
          <a:sx n="90" d="100"/>
          <a:sy n="90" d="100"/>
        </p:scale>
        <p:origin x="72" y="70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Lst>
  </p:outlineViewPr>
  <p:notesTextViewPr>
    <p:cViewPr>
      <p:scale>
        <a:sx n="1" d="1"/>
        <a:sy n="1" d="1"/>
      </p:scale>
      <p:origin x="0" y="0"/>
    </p:cViewPr>
  </p:notesTextViewPr>
  <p:notesViewPr>
    <p:cSldViewPr>
      <p:cViewPr varScale="1">
        <p:scale>
          <a:sx n="76" d="100"/>
          <a:sy n="76" d="100"/>
        </p:scale>
        <p:origin x="23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55" Type="http://schemas.openxmlformats.org/officeDocument/2006/relationships/slide" Target="slides/slide55.xml"/><Relationship Id="rId63" Type="http://schemas.openxmlformats.org/officeDocument/2006/relationships/slide" Target="slides/slide63.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8" Type="http://schemas.openxmlformats.org/officeDocument/2006/relationships/slide" Target="slides/slide58.xml"/><Relationship Id="rId5" Type="http://schemas.openxmlformats.org/officeDocument/2006/relationships/slide" Target="slides/slide5.xml"/><Relationship Id="rId61" Type="http://schemas.openxmlformats.org/officeDocument/2006/relationships/slide" Target="slides/slide61.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64" Type="http://schemas.openxmlformats.org/officeDocument/2006/relationships/slide" Target="slides/slide64.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65" Type="http://schemas.openxmlformats.org/officeDocument/2006/relationships/slide" Target="slides/slide65.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AE5AB1B-8F6A-4CCF-AF1F-1BB3945645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2CE7C4F-5A24-4AA1-A67D-0FB2FD309F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FEF3C-73D7-409C-9AF7-A7982BA58D87}" type="datetimeFigureOut">
              <a:rPr lang="es-ES" smtClean="0"/>
              <a:t>13/11/2023</a:t>
            </a:fld>
            <a:endParaRPr lang="es-ES"/>
          </a:p>
        </p:txBody>
      </p:sp>
      <p:sp>
        <p:nvSpPr>
          <p:cNvPr id="4" name="Marcador de pie de página 3">
            <a:extLst>
              <a:ext uri="{FF2B5EF4-FFF2-40B4-BE49-F238E27FC236}">
                <a16:creationId xmlns:a16="http://schemas.microsoft.com/office/drawing/2014/main" id="{106E7764-D258-4564-BE52-F23F7CA2D1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4B952FB4-44DB-469D-9631-363519BEF2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4973B2-9E7B-45F5-B46C-95EAE66AD06F}" type="slidenum">
              <a:rPr lang="es-ES" smtClean="0"/>
              <a:t>‹Nº›</a:t>
            </a:fld>
            <a:endParaRPr lang="es-ES"/>
          </a:p>
        </p:txBody>
      </p:sp>
    </p:spTree>
    <p:extLst>
      <p:ext uri="{BB962C8B-B14F-4D97-AF65-F5344CB8AC3E}">
        <p14:creationId xmlns:p14="http://schemas.microsoft.com/office/powerpoint/2010/main" val="3726662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89499-4C5B-4DDE-969A-9333FF39DBC5}" type="datetimeFigureOut">
              <a:rPr lang="es-ES" smtClean="0"/>
              <a:t>13/11/2023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EF05-019F-44B5-B007-71678114EB0E}" type="slidenum">
              <a:rPr lang="es-ES" smtClean="0"/>
              <a:t>‹Nº›</a:t>
            </a:fld>
            <a:endParaRPr lang="es-ES"/>
          </a:p>
        </p:txBody>
      </p:sp>
    </p:spTree>
    <p:extLst>
      <p:ext uri="{BB962C8B-B14F-4D97-AF65-F5344CB8AC3E}">
        <p14:creationId xmlns:p14="http://schemas.microsoft.com/office/powerpoint/2010/main" val="34394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a:t>
            </a:fld>
            <a:endParaRPr lang="es-ES"/>
          </a:p>
        </p:txBody>
      </p:sp>
    </p:spTree>
    <p:extLst>
      <p:ext uri="{BB962C8B-B14F-4D97-AF65-F5344CB8AC3E}">
        <p14:creationId xmlns:p14="http://schemas.microsoft.com/office/powerpoint/2010/main" val="708076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11</a:t>
            </a:fld>
            <a:endParaRPr lang="es-ES"/>
          </a:p>
        </p:txBody>
      </p:sp>
    </p:spTree>
    <p:extLst>
      <p:ext uri="{BB962C8B-B14F-4D97-AF65-F5344CB8AC3E}">
        <p14:creationId xmlns:p14="http://schemas.microsoft.com/office/powerpoint/2010/main" val="3066800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12</a:t>
            </a:fld>
            <a:endParaRPr lang="es-ES"/>
          </a:p>
        </p:txBody>
      </p:sp>
    </p:spTree>
    <p:extLst>
      <p:ext uri="{BB962C8B-B14F-4D97-AF65-F5344CB8AC3E}">
        <p14:creationId xmlns:p14="http://schemas.microsoft.com/office/powerpoint/2010/main" val="2236084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13</a:t>
            </a:fld>
            <a:endParaRPr lang="es-ES"/>
          </a:p>
        </p:txBody>
      </p:sp>
    </p:spTree>
    <p:extLst>
      <p:ext uri="{BB962C8B-B14F-4D97-AF65-F5344CB8AC3E}">
        <p14:creationId xmlns:p14="http://schemas.microsoft.com/office/powerpoint/2010/main" val="3929038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14</a:t>
            </a:fld>
            <a:endParaRPr lang="es-ES"/>
          </a:p>
        </p:txBody>
      </p:sp>
    </p:spTree>
    <p:extLst>
      <p:ext uri="{BB962C8B-B14F-4D97-AF65-F5344CB8AC3E}">
        <p14:creationId xmlns:p14="http://schemas.microsoft.com/office/powerpoint/2010/main" val="3458883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15</a:t>
            </a:fld>
            <a:endParaRPr lang="es-ES"/>
          </a:p>
        </p:txBody>
      </p:sp>
    </p:spTree>
    <p:extLst>
      <p:ext uri="{BB962C8B-B14F-4D97-AF65-F5344CB8AC3E}">
        <p14:creationId xmlns:p14="http://schemas.microsoft.com/office/powerpoint/2010/main" val="1670682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17</a:t>
            </a:fld>
            <a:endParaRPr lang="es-ES"/>
          </a:p>
        </p:txBody>
      </p:sp>
    </p:spTree>
    <p:extLst>
      <p:ext uri="{BB962C8B-B14F-4D97-AF65-F5344CB8AC3E}">
        <p14:creationId xmlns:p14="http://schemas.microsoft.com/office/powerpoint/2010/main" val="2055883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18</a:t>
            </a:fld>
            <a:endParaRPr lang="es-ES"/>
          </a:p>
        </p:txBody>
      </p:sp>
    </p:spTree>
    <p:extLst>
      <p:ext uri="{BB962C8B-B14F-4D97-AF65-F5344CB8AC3E}">
        <p14:creationId xmlns:p14="http://schemas.microsoft.com/office/powerpoint/2010/main" val="2720383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19</a:t>
            </a:fld>
            <a:endParaRPr lang="es-ES"/>
          </a:p>
        </p:txBody>
      </p:sp>
    </p:spTree>
    <p:extLst>
      <p:ext uri="{BB962C8B-B14F-4D97-AF65-F5344CB8AC3E}">
        <p14:creationId xmlns:p14="http://schemas.microsoft.com/office/powerpoint/2010/main" val="3546878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20</a:t>
            </a:fld>
            <a:endParaRPr lang="es-ES"/>
          </a:p>
        </p:txBody>
      </p:sp>
    </p:spTree>
    <p:extLst>
      <p:ext uri="{BB962C8B-B14F-4D97-AF65-F5344CB8AC3E}">
        <p14:creationId xmlns:p14="http://schemas.microsoft.com/office/powerpoint/2010/main" val="4083639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21</a:t>
            </a:fld>
            <a:endParaRPr lang="es-ES"/>
          </a:p>
        </p:txBody>
      </p:sp>
    </p:spTree>
    <p:extLst>
      <p:ext uri="{BB962C8B-B14F-4D97-AF65-F5344CB8AC3E}">
        <p14:creationId xmlns:p14="http://schemas.microsoft.com/office/powerpoint/2010/main" val="3415023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a:t>
            </a:fld>
            <a:endParaRPr lang="es-ES"/>
          </a:p>
        </p:txBody>
      </p:sp>
    </p:spTree>
    <p:extLst>
      <p:ext uri="{BB962C8B-B14F-4D97-AF65-F5344CB8AC3E}">
        <p14:creationId xmlns:p14="http://schemas.microsoft.com/office/powerpoint/2010/main" val="478656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22</a:t>
            </a:fld>
            <a:endParaRPr lang="es-ES"/>
          </a:p>
        </p:txBody>
      </p:sp>
    </p:spTree>
    <p:extLst>
      <p:ext uri="{BB962C8B-B14F-4D97-AF65-F5344CB8AC3E}">
        <p14:creationId xmlns:p14="http://schemas.microsoft.com/office/powerpoint/2010/main" val="145884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23</a:t>
            </a:fld>
            <a:endParaRPr lang="es-ES"/>
          </a:p>
        </p:txBody>
      </p:sp>
    </p:spTree>
    <p:extLst>
      <p:ext uri="{BB962C8B-B14F-4D97-AF65-F5344CB8AC3E}">
        <p14:creationId xmlns:p14="http://schemas.microsoft.com/office/powerpoint/2010/main" val="1861210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24</a:t>
            </a:fld>
            <a:endParaRPr lang="es-ES"/>
          </a:p>
        </p:txBody>
      </p:sp>
    </p:spTree>
    <p:extLst>
      <p:ext uri="{BB962C8B-B14F-4D97-AF65-F5344CB8AC3E}">
        <p14:creationId xmlns:p14="http://schemas.microsoft.com/office/powerpoint/2010/main" val="1572172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25</a:t>
            </a:fld>
            <a:endParaRPr lang="es-ES"/>
          </a:p>
        </p:txBody>
      </p:sp>
    </p:spTree>
    <p:extLst>
      <p:ext uri="{BB962C8B-B14F-4D97-AF65-F5344CB8AC3E}">
        <p14:creationId xmlns:p14="http://schemas.microsoft.com/office/powerpoint/2010/main" val="1130336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31</a:t>
            </a:fld>
            <a:endParaRPr lang="es-ES"/>
          </a:p>
        </p:txBody>
      </p:sp>
    </p:spTree>
    <p:extLst>
      <p:ext uri="{BB962C8B-B14F-4D97-AF65-F5344CB8AC3E}">
        <p14:creationId xmlns:p14="http://schemas.microsoft.com/office/powerpoint/2010/main" val="3601954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32</a:t>
            </a:fld>
            <a:endParaRPr lang="es-ES"/>
          </a:p>
        </p:txBody>
      </p:sp>
    </p:spTree>
    <p:extLst>
      <p:ext uri="{BB962C8B-B14F-4D97-AF65-F5344CB8AC3E}">
        <p14:creationId xmlns:p14="http://schemas.microsoft.com/office/powerpoint/2010/main" val="1651550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33</a:t>
            </a:fld>
            <a:endParaRPr lang="es-ES"/>
          </a:p>
        </p:txBody>
      </p:sp>
    </p:spTree>
    <p:extLst>
      <p:ext uri="{BB962C8B-B14F-4D97-AF65-F5344CB8AC3E}">
        <p14:creationId xmlns:p14="http://schemas.microsoft.com/office/powerpoint/2010/main" val="456182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34</a:t>
            </a:fld>
            <a:endParaRPr lang="es-ES"/>
          </a:p>
        </p:txBody>
      </p:sp>
    </p:spTree>
    <p:extLst>
      <p:ext uri="{BB962C8B-B14F-4D97-AF65-F5344CB8AC3E}">
        <p14:creationId xmlns:p14="http://schemas.microsoft.com/office/powerpoint/2010/main" val="164551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35</a:t>
            </a:fld>
            <a:endParaRPr lang="es-ES"/>
          </a:p>
        </p:txBody>
      </p:sp>
    </p:spTree>
    <p:extLst>
      <p:ext uri="{BB962C8B-B14F-4D97-AF65-F5344CB8AC3E}">
        <p14:creationId xmlns:p14="http://schemas.microsoft.com/office/powerpoint/2010/main" val="1716441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36</a:t>
            </a:fld>
            <a:endParaRPr lang="es-ES"/>
          </a:p>
        </p:txBody>
      </p:sp>
    </p:spTree>
    <p:extLst>
      <p:ext uri="{BB962C8B-B14F-4D97-AF65-F5344CB8AC3E}">
        <p14:creationId xmlns:p14="http://schemas.microsoft.com/office/powerpoint/2010/main" val="3977857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a:t>
            </a:fld>
            <a:endParaRPr lang="es-ES"/>
          </a:p>
        </p:txBody>
      </p:sp>
    </p:spTree>
    <p:extLst>
      <p:ext uri="{BB962C8B-B14F-4D97-AF65-F5344CB8AC3E}">
        <p14:creationId xmlns:p14="http://schemas.microsoft.com/office/powerpoint/2010/main" val="222455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37</a:t>
            </a:fld>
            <a:endParaRPr lang="es-ES"/>
          </a:p>
        </p:txBody>
      </p:sp>
    </p:spTree>
    <p:extLst>
      <p:ext uri="{BB962C8B-B14F-4D97-AF65-F5344CB8AC3E}">
        <p14:creationId xmlns:p14="http://schemas.microsoft.com/office/powerpoint/2010/main" val="1208158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38</a:t>
            </a:fld>
            <a:endParaRPr lang="es-ES"/>
          </a:p>
        </p:txBody>
      </p:sp>
    </p:spTree>
    <p:extLst>
      <p:ext uri="{BB962C8B-B14F-4D97-AF65-F5344CB8AC3E}">
        <p14:creationId xmlns:p14="http://schemas.microsoft.com/office/powerpoint/2010/main" val="1743838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39</a:t>
            </a:fld>
            <a:endParaRPr lang="es-ES"/>
          </a:p>
        </p:txBody>
      </p:sp>
    </p:spTree>
    <p:extLst>
      <p:ext uri="{BB962C8B-B14F-4D97-AF65-F5344CB8AC3E}">
        <p14:creationId xmlns:p14="http://schemas.microsoft.com/office/powerpoint/2010/main" val="3189089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40</a:t>
            </a:fld>
            <a:endParaRPr lang="es-ES"/>
          </a:p>
        </p:txBody>
      </p:sp>
    </p:spTree>
    <p:extLst>
      <p:ext uri="{BB962C8B-B14F-4D97-AF65-F5344CB8AC3E}">
        <p14:creationId xmlns:p14="http://schemas.microsoft.com/office/powerpoint/2010/main" val="1230045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41</a:t>
            </a:fld>
            <a:endParaRPr lang="es-ES"/>
          </a:p>
        </p:txBody>
      </p:sp>
    </p:spTree>
    <p:extLst>
      <p:ext uri="{BB962C8B-B14F-4D97-AF65-F5344CB8AC3E}">
        <p14:creationId xmlns:p14="http://schemas.microsoft.com/office/powerpoint/2010/main" val="3300295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42</a:t>
            </a:fld>
            <a:endParaRPr lang="es-ES"/>
          </a:p>
        </p:txBody>
      </p:sp>
    </p:spTree>
    <p:extLst>
      <p:ext uri="{BB962C8B-B14F-4D97-AF65-F5344CB8AC3E}">
        <p14:creationId xmlns:p14="http://schemas.microsoft.com/office/powerpoint/2010/main" val="3580494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43</a:t>
            </a:fld>
            <a:endParaRPr lang="es-ES"/>
          </a:p>
        </p:txBody>
      </p:sp>
    </p:spTree>
    <p:extLst>
      <p:ext uri="{BB962C8B-B14F-4D97-AF65-F5344CB8AC3E}">
        <p14:creationId xmlns:p14="http://schemas.microsoft.com/office/powerpoint/2010/main" val="2155671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44</a:t>
            </a:fld>
            <a:endParaRPr lang="es-ES"/>
          </a:p>
        </p:txBody>
      </p:sp>
    </p:spTree>
    <p:extLst>
      <p:ext uri="{BB962C8B-B14F-4D97-AF65-F5344CB8AC3E}">
        <p14:creationId xmlns:p14="http://schemas.microsoft.com/office/powerpoint/2010/main" val="1706241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45</a:t>
            </a:fld>
            <a:endParaRPr lang="es-ES"/>
          </a:p>
        </p:txBody>
      </p:sp>
    </p:spTree>
    <p:extLst>
      <p:ext uri="{BB962C8B-B14F-4D97-AF65-F5344CB8AC3E}">
        <p14:creationId xmlns:p14="http://schemas.microsoft.com/office/powerpoint/2010/main" val="3435756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46</a:t>
            </a:fld>
            <a:endParaRPr lang="es-ES"/>
          </a:p>
        </p:txBody>
      </p:sp>
    </p:spTree>
    <p:extLst>
      <p:ext uri="{BB962C8B-B14F-4D97-AF65-F5344CB8AC3E}">
        <p14:creationId xmlns:p14="http://schemas.microsoft.com/office/powerpoint/2010/main" val="20858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a:t>
            </a:fld>
            <a:endParaRPr lang="es-ES"/>
          </a:p>
        </p:txBody>
      </p:sp>
    </p:spTree>
    <p:extLst>
      <p:ext uri="{BB962C8B-B14F-4D97-AF65-F5344CB8AC3E}">
        <p14:creationId xmlns:p14="http://schemas.microsoft.com/office/powerpoint/2010/main" val="1810776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47</a:t>
            </a:fld>
            <a:endParaRPr lang="es-ES"/>
          </a:p>
        </p:txBody>
      </p:sp>
    </p:spTree>
    <p:extLst>
      <p:ext uri="{BB962C8B-B14F-4D97-AF65-F5344CB8AC3E}">
        <p14:creationId xmlns:p14="http://schemas.microsoft.com/office/powerpoint/2010/main" val="1680887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48</a:t>
            </a:fld>
            <a:endParaRPr lang="es-ES"/>
          </a:p>
        </p:txBody>
      </p:sp>
    </p:spTree>
    <p:extLst>
      <p:ext uri="{BB962C8B-B14F-4D97-AF65-F5344CB8AC3E}">
        <p14:creationId xmlns:p14="http://schemas.microsoft.com/office/powerpoint/2010/main" val="2257059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49</a:t>
            </a:fld>
            <a:endParaRPr lang="es-ES"/>
          </a:p>
        </p:txBody>
      </p:sp>
    </p:spTree>
    <p:extLst>
      <p:ext uri="{BB962C8B-B14F-4D97-AF65-F5344CB8AC3E}">
        <p14:creationId xmlns:p14="http://schemas.microsoft.com/office/powerpoint/2010/main" val="2057579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50</a:t>
            </a:fld>
            <a:endParaRPr lang="es-ES"/>
          </a:p>
        </p:txBody>
      </p:sp>
    </p:spTree>
    <p:extLst>
      <p:ext uri="{BB962C8B-B14F-4D97-AF65-F5344CB8AC3E}">
        <p14:creationId xmlns:p14="http://schemas.microsoft.com/office/powerpoint/2010/main" val="1505668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51</a:t>
            </a:fld>
            <a:endParaRPr lang="es-ES"/>
          </a:p>
        </p:txBody>
      </p:sp>
    </p:spTree>
    <p:extLst>
      <p:ext uri="{BB962C8B-B14F-4D97-AF65-F5344CB8AC3E}">
        <p14:creationId xmlns:p14="http://schemas.microsoft.com/office/powerpoint/2010/main" val="3410786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52</a:t>
            </a:fld>
            <a:endParaRPr lang="es-ES"/>
          </a:p>
        </p:txBody>
      </p:sp>
    </p:spTree>
    <p:extLst>
      <p:ext uri="{BB962C8B-B14F-4D97-AF65-F5344CB8AC3E}">
        <p14:creationId xmlns:p14="http://schemas.microsoft.com/office/powerpoint/2010/main" val="1194991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53</a:t>
            </a:fld>
            <a:endParaRPr lang="es-ES"/>
          </a:p>
        </p:txBody>
      </p:sp>
    </p:spTree>
    <p:extLst>
      <p:ext uri="{BB962C8B-B14F-4D97-AF65-F5344CB8AC3E}">
        <p14:creationId xmlns:p14="http://schemas.microsoft.com/office/powerpoint/2010/main" val="2979444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54</a:t>
            </a:fld>
            <a:endParaRPr lang="es-ES"/>
          </a:p>
        </p:txBody>
      </p:sp>
    </p:spTree>
    <p:extLst>
      <p:ext uri="{BB962C8B-B14F-4D97-AF65-F5344CB8AC3E}">
        <p14:creationId xmlns:p14="http://schemas.microsoft.com/office/powerpoint/2010/main" val="27034309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55</a:t>
            </a:fld>
            <a:endParaRPr lang="es-ES"/>
          </a:p>
        </p:txBody>
      </p:sp>
    </p:spTree>
    <p:extLst>
      <p:ext uri="{BB962C8B-B14F-4D97-AF65-F5344CB8AC3E}">
        <p14:creationId xmlns:p14="http://schemas.microsoft.com/office/powerpoint/2010/main" val="3083675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56</a:t>
            </a:fld>
            <a:endParaRPr lang="es-ES"/>
          </a:p>
        </p:txBody>
      </p:sp>
    </p:spTree>
    <p:extLst>
      <p:ext uri="{BB962C8B-B14F-4D97-AF65-F5344CB8AC3E}">
        <p14:creationId xmlns:p14="http://schemas.microsoft.com/office/powerpoint/2010/main" val="59676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a:t>
            </a:fld>
            <a:endParaRPr lang="es-ES"/>
          </a:p>
        </p:txBody>
      </p:sp>
    </p:spTree>
    <p:extLst>
      <p:ext uri="{BB962C8B-B14F-4D97-AF65-F5344CB8AC3E}">
        <p14:creationId xmlns:p14="http://schemas.microsoft.com/office/powerpoint/2010/main" val="2564222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57</a:t>
            </a:fld>
            <a:endParaRPr lang="es-ES"/>
          </a:p>
        </p:txBody>
      </p:sp>
    </p:spTree>
    <p:extLst>
      <p:ext uri="{BB962C8B-B14F-4D97-AF65-F5344CB8AC3E}">
        <p14:creationId xmlns:p14="http://schemas.microsoft.com/office/powerpoint/2010/main" val="2143801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58</a:t>
            </a:fld>
            <a:endParaRPr lang="es-ES"/>
          </a:p>
        </p:txBody>
      </p:sp>
    </p:spTree>
    <p:extLst>
      <p:ext uri="{BB962C8B-B14F-4D97-AF65-F5344CB8AC3E}">
        <p14:creationId xmlns:p14="http://schemas.microsoft.com/office/powerpoint/2010/main" val="407365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59</a:t>
            </a:fld>
            <a:endParaRPr lang="es-ES"/>
          </a:p>
        </p:txBody>
      </p:sp>
    </p:spTree>
    <p:extLst>
      <p:ext uri="{BB962C8B-B14F-4D97-AF65-F5344CB8AC3E}">
        <p14:creationId xmlns:p14="http://schemas.microsoft.com/office/powerpoint/2010/main" val="40082668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60</a:t>
            </a:fld>
            <a:endParaRPr lang="es-ES"/>
          </a:p>
        </p:txBody>
      </p:sp>
    </p:spTree>
    <p:extLst>
      <p:ext uri="{BB962C8B-B14F-4D97-AF65-F5344CB8AC3E}">
        <p14:creationId xmlns:p14="http://schemas.microsoft.com/office/powerpoint/2010/main" val="37595780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61</a:t>
            </a:fld>
            <a:endParaRPr lang="es-ES"/>
          </a:p>
        </p:txBody>
      </p:sp>
    </p:spTree>
    <p:extLst>
      <p:ext uri="{BB962C8B-B14F-4D97-AF65-F5344CB8AC3E}">
        <p14:creationId xmlns:p14="http://schemas.microsoft.com/office/powerpoint/2010/main" val="27735242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62</a:t>
            </a:fld>
            <a:endParaRPr lang="es-ES"/>
          </a:p>
        </p:txBody>
      </p:sp>
    </p:spTree>
    <p:extLst>
      <p:ext uri="{BB962C8B-B14F-4D97-AF65-F5344CB8AC3E}">
        <p14:creationId xmlns:p14="http://schemas.microsoft.com/office/powerpoint/2010/main" val="2593348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63</a:t>
            </a:fld>
            <a:endParaRPr lang="es-ES"/>
          </a:p>
        </p:txBody>
      </p:sp>
    </p:spTree>
    <p:extLst>
      <p:ext uri="{BB962C8B-B14F-4D97-AF65-F5344CB8AC3E}">
        <p14:creationId xmlns:p14="http://schemas.microsoft.com/office/powerpoint/2010/main" val="2282704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64</a:t>
            </a:fld>
            <a:endParaRPr lang="es-ES"/>
          </a:p>
        </p:txBody>
      </p:sp>
    </p:spTree>
    <p:extLst>
      <p:ext uri="{BB962C8B-B14F-4D97-AF65-F5344CB8AC3E}">
        <p14:creationId xmlns:p14="http://schemas.microsoft.com/office/powerpoint/2010/main" val="3380477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7</a:t>
            </a:fld>
            <a:endParaRPr lang="es-ES"/>
          </a:p>
        </p:txBody>
      </p:sp>
    </p:spTree>
    <p:extLst>
      <p:ext uri="{BB962C8B-B14F-4D97-AF65-F5344CB8AC3E}">
        <p14:creationId xmlns:p14="http://schemas.microsoft.com/office/powerpoint/2010/main" val="3202095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8</a:t>
            </a:fld>
            <a:endParaRPr lang="es-ES"/>
          </a:p>
        </p:txBody>
      </p:sp>
    </p:spTree>
    <p:extLst>
      <p:ext uri="{BB962C8B-B14F-4D97-AF65-F5344CB8AC3E}">
        <p14:creationId xmlns:p14="http://schemas.microsoft.com/office/powerpoint/2010/main" val="3383895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9</a:t>
            </a:fld>
            <a:endParaRPr lang="es-ES"/>
          </a:p>
        </p:txBody>
      </p:sp>
    </p:spTree>
    <p:extLst>
      <p:ext uri="{BB962C8B-B14F-4D97-AF65-F5344CB8AC3E}">
        <p14:creationId xmlns:p14="http://schemas.microsoft.com/office/powerpoint/2010/main" val="37244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10</a:t>
            </a:fld>
            <a:endParaRPr lang="es-ES"/>
          </a:p>
        </p:txBody>
      </p:sp>
    </p:spTree>
    <p:extLst>
      <p:ext uri="{BB962C8B-B14F-4D97-AF65-F5344CB8AC3E}">
        <p14:creationId xmlns:p14="http://schemas.microsoft.com/office/powerpoint/2010/main" val="3822348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11/13/2023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11/13/2023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11/13/2023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11/13/2023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11/13/2023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822F16A-6DFB-4F84-81FC-898FC471C545}"/>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2023-24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hyperlink" Target="https://m3.material.io/styles/color/roles#19e75989-7485-4f5b-a769-940c4e4364bc"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hyperlink" Target="https://m3.material.io/theme-builder#/custo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m3.material.io/theme-builder#/custom"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m3.material.io/styles/typography/applying-type#fea95f28-348c-42ae-95e1-1c5bfd819524"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hyperlink" Target="https://m3.material.io/styles/typography/type-scale-tokens#a734c6ed-634c-4abb-adb2-35daf0aed06a"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developer.android.com/jetpack/compose/animation?hl=es-419"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hyperlink" Target="https://developer.android.com/jetpack/compose/animation?hl=es-419#enter-exit-transition"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1191" y="1020431"/>
            <a:ext cx="10993549" cy="2210449"/>
          </a:xfrm>
        </p:spPr>
        <p:txBody>
          <a:bodyPr anchor="ctr">
            <a:noAutofit/>
          </a:bodyPr>
          <a:lstStyle/>
          <a:p>
            <a:pPr algn="ctr"/>
            <a:r>
              <a:rPr lang="es-ES" sz="6000" b="1" cap="none" dirty="0">
                <a:latin typeface="Calibri" panose="020F0502020204030204" pitchFamily="34" charset="0"/>
                <a:cs typeface="Calibri" panose="020F0502020204030204" pitchFamily="34" charset="0"/>
              </a:rPr>
              <a:t>UD5 – Temas y Navegación con</a:t>
            </a:r>
            <a:br>
              <a:rPr lang="es-ES" sz="6000" b="1" cap="none" dirty="0">
                <a:latin typeface="Calibri" panose="020F0502020204030204" pitchFamily="34" charset="0"/>
                <a:cs typeface="Calibri" panose="020F0502020204030204" pitchFamily="34" charset="0"/>
              </a:rPr>
            </a:br>
            <a:r>
              <a:rPr lang="es-ES" sz="6000" b="1" cap="none" dirty="0">
                <a:latin typeface="Calibri" panose="020F0502020204030204" pitchFamily="34" charset="0"/>
                <a:cs typeface="Calibri" panose="020F0502020204030204" pitchFamily="34" charset="0"/>
              </a:rPr>
              <a:t>Jetpack Compose</a:t>
            </a:r>
          </a:p>
        </p:txBody>
      </p:sp>
      <p:sp>
        <p:nvSpPr>
          <p:cNvPr id="3" name="Subtítulo 2"/>
          <p:cNvSpPr>
            <a:spLocks noGrp="1"/>
          </p:cNvSpPr>
          <p:nvPr>
            <p:ph type="subTitle" idx="1"/>
          </p:nvPr>
        </p:nvSpPr>
        <p:spPr>
          <a:xfrm>
            <a:off x="599227" y="3916242"/>
            <a:ext cx="10993546" cy="1921327"/>
          </a:xfrm>
        </p:spPr>
        <p:txBody>
          <a:bodyPr>
            <a:normAutofit fontScale="25000" lnSpcReduction="20000"/>
          </a:bodyPr>
          <a:lstStyle/>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2º CFGS</a:t>
            </a:r>
            <a:br>
              <a:rPr lang="es-ES" sz="16000" b="1" cap="none" dirty="0">
                <a:solidFill>
                  <a:schemeClr val="bg1"/>
                </a:solidFill>
                <a:latin typeface="Calibri" panose="020F0502020204030204" pitchFamily="34" charset="0"/>
                <a:cs typeface="Calibri" panose="020F0502020204030204" pitchFamily="34" charset="0"/>
              </a:rPr>
            </a:br>
            <a:r>
              <a:rPr lang="es-ES" sz="16000" b="1" cap="none" dirty="0">
                <a:solidFill>
                  <a:schemeClr val="bg1"/>
                </a:solidFill>
                <a:latin typeface="Calibri" panose="020F0502020204030204" pitchFamily="34" charset="0"/>
                <a:cs typeface="Calibri" panose="020F0502020204030204" pitchFamily="34" charset="0"/>
              </a:rPr>
              <a:t>Desarrollo de Aplicaciones Multiplataforma</a:t>
            </a:r>
          </a:p>
          <a:p>
            <a:pPr algn="ctr">
              <a:spcBef>
                <a:spcPts val="0"/>
              </a:spcBef>
              <a:spcAft>
                <a:spcPts val="0"/>
              </a:spcAft>
            </a:pPr>
            <a:endParaRPr lang="es-ES" sz="16000" b="1" cap="none" dirty="0">
              <a:solidFill>
                <a:schemeClr val="bg1"/>
              </a:solidFill>
              <a:latin typeface="Calibri" panose="020F0502020204030204" pitchFamily="34" charset="0"/>
              <a:cs typeface="Calibri" panose="020F0502020204030204" pitchFamily="34" charset="0"/>
            </a:endParaRPr>
          </a:p>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2023-24</a:t>
            </a:r>
          </a:p>
          <a:p>
            <a:pPr>
              <a:spcBef>
                <a:spcPts val="0"/>
              </a:spcBef>
              <a:spcAft>
                <a:spcPts val="0"/>
              </a:spcAft>
            </a:pPr>
            <a:endParaRPr lang="es-ES" cap="none"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2606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siguiente paso es indicar en el archivo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MainActivity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que se va a hacer uso del componente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Recuerda que el componente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AppContent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era el que se creaba para contener toda la estructura básica de la aplicación con el tema y el Surface</a:t>
            </a:r>
          </a:p>
        </p:txBody>
      </p:sp>
      <p:pic>
        <p:nvPicPr>
          <p:cNvPr id="3" name="Imagen 2">
            <a:extLst>
              <a:ext uri="{FF2B5EF4-FFF2-40B4-BE49-F238E27FC236}">
                <a16:creationId xmlns:a16="http://schemas.microsoft.com/office/drawing/2014/main" id="{0162CD1C-484F-4840-9EB3-D591D781CDF5}"/>
              </a:ext>
            </a:extLst>
          </p:cNvPr>
          <p:cNvPicPr>
            <a:picLocks noChangeAspect="1"/>
          </p:cNvPicPr>
          <p:nvPr/>
        </p:nvPicPr>
        <p:blipFill>
          <a:blip r:embed="rId3"/>
          <a:stretch>
            <a:fillRect/>
          </a:stretch>
        </p:blipFill>
        <p:spPr>
          <a:xfrm>
            <a:off x="4488730" y="1988840"/>
            <a:ext cx="3214538" cy="1584176"/>
          </a:xfrm>
          <a:prstGeom prst="rect">
            <a:avLst/>
          </a:prstGeom>
          <a:noFill/>
          <a:ln w="57150">
            <a:solidFill>
              <a:schemeClr val="accent2"/>
            </a:solidFill>
          </a:ln>
        </p:spPr>
      </p:pic>
      <p:pic>
        <p:nvPicPr>
          <p:cNvPr id="6" name="Imagen 5">
            <a:extLst>
              <a:ext uri="{FF2B5EF4-FFF2-40B4-BE49-F238E27FC236}">
                <a16:creationId xmlns:a16="http://schemas.microsoft.com/office/drawing/2014/main" id="{13186E4E-9F8B-4431-8ED1-EACA9D404E62}"/>
              </a:ext>
            </a:extLst>
          </p:cNvPr>
          <p:cNvPicPr>
            <a:picLocks noChangeAspect="1"/>
          </p:cNvPicPr>
          <p:nvPr/>
        </p:nvPicPr>
        <p:blipFill>
          <a:blip r:embed="rId4"/>
          <a:stretch>
            <a:fillRect/>
          </a:stretch>
        </p:blipFill>
        <p:spPr>
          <a:xfrm>
            <a:off x="4389431" y="4636999"/>
            <a:ext cx="3413137" cy="1741208"/>
          </a:xfrm>
          <a:prstGeom prst="rect">
            <a:avLst/>
          </a:prstGeom>
          <a:noFill/>
          <a:ln w="57150">
            <a:solidFill>
              <a:schemeClr val="accent2"/>
            </a:solidFill>
          </a:ln>
        </p:spPr>
      </p:pic>
    </p:spTree>
    <p:extLst>
      <p:ext uri="{BB962C8B-B14F-4D97-AF65-F5344CB8AC3E}">
        <p14:creationId xmlns:p14="http://schemas.microsoft.com/office/powerpoint/2010/main" val="260032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Con todo esto ya está creado el sistema de navegación, lo único que queda es crear el contenido de las pantallas de la aplicación.</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FirstScreen</a:t>
            </a: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cxnSp>
        <p:nvCxnSpPr>
          <p:cNvPr id="12" name="Conector recto de flecha 11">
            <a:extLst>
              <a:ext uri="{FF2B5EF4-FFF2-40B4-BE49-F238E27FC236}">
                <a16:creationId xmlns:a16="http://schemas.microsoft.com/office/drawing/2014/main" id="{50555416-28E5-4610-B056-FA12F39E448F}"/>
              </a:ext>
            </a:extLst>
          </p:cNvPr>
          <p:cNvCxnSpPr>
            <a:cxnSpLocks/>
          </p:cNvCxnSpPr>
          <p:nvPr/>
        </p:nvCxnSpPr>
        <p:spPr>
          <a:xfrm flipH="1" flipV="1">
            <a:off x="4952166" y="2666390"/>
            <a:ext cx="968092" cy="43204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9" name="Imagen 18">
            <a:extLst>
              <a:ext uri="{FF2B5EF4-FFF2-40B4-BE49-F238E27FC236}">
                <a16:creationId xmlns:a16="http://schemas.microsoft.com/office/drawing/2014/main" id="{F3BB53F8-F8D1-44D3-A801-59E5A564E4A1}"/>
              </a:ext>
            </a:extLst>
          </p:cNvPr>
          <p:cNvPicPr>
            <a:picLocks noChangeAspect="1"/>
          </p:cNvPicPr>
          <p:nvPr/>
        </p:nvPicPr>
        <p:blipFill>
          <a:blip r:embed="rId3"/>
          <a:stretch>
            <a:fillRect/>
          </a:stretch>
        </p:blipFill>
        <p:spPr>
          <a:xfrm>
            <a:off x="8832402" y="2133599"/>
            <a:ext cx="2001562" cy="4244400"/>
          </a:xfrm>
          <a:prstGeom prst="rect">
            <a:avLst/>
          </a:prstGeom>
          <a:noFill/>
          <a:ln w="57150">
            <a:solidFill>
              <a:schemeClr val="accent2"/>
            </a:solidFill>
          </a:ln>
        </p:spPr>
      </p:pic>
      <p:pic>
        <p:nvPicPr>
          <p:cNvPr id="2" name="Imagen 1">
            <a:extLst>
              <a:ext uri="{FF2B5EF4-FFF2-40B4-BE49-F238E27FC236}">
                <a16:creationId xmlns:a16="http://schemas.microsoft.com/office/drawing/2014/main" id="{1718F98B-1BA3-46BA-82BF-E77A8B1C9ABE}"/>
              </a:ext>
            </a:extLst>
          </p:cNvPr>
          <p:cNvPicPr>
            <a:picLocks noChangeAspect="1"/>
          </p:cNvPicPr>
          <p:nvPr/>
        </p:nvPicPr>
        <p:blipFill>
          <a:blip r:embed="rId4"/>
          <a:stretch>
            <a:fillRect/>
          </a:stretch>
        </p:blipFill>
        <p:spPr>
          <a:xfrm>
            <a:off x="2784309" y="2133599"/>
            <a:ext cx="4334706" cy="4244400"/>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5941541F-2175-45FF-924F-8308ADF34295}"/>
              </a:ext>
            </a:extLst>
          </p:cNvPr>
          <p:cNvCxnSpPr>
            <a:cxnSpLocks/>
          </p:cNvCxnSpPr>
          <p:nvPr/>
        </p:nvCxnSpPr>
        <p:spPr>
          <a:xfrm>
            <a:off x="2338434" y="5201971"/>
            <a:ext cx="1264156"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36499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SecondScreen</a:t>
            </a: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18" name="Imagen 17">
            <a:extLst>
              <a:ext uri="{FF2B5EF4-FFF2-40B4-BE49-F238E27FC236}">
                <a16:creationId xmlns:a16="http://schemas.microsoft.com/office/drawing/2014/main" id="{DB1A9182-336D-4E4E-B460-7E8CCFF6B353}"/>
              </a:ext>
            </a:extLst>
          </p:cNvPr>
          <p:cNvPicPr>
            <a:picLocks noChangeAspect="1"/>
          </p:cNvPicPr>
          <p:nvPr/>
        </p:nvPicPr>
        <p:blipFill>
          <a:blip r:embed="rId3"/>
          <a:stretch>
            <a:fillRect/>
          </a:stretch>
        </p:blipFill>
        <p:spPr>
          <a:xfrm>
            <a:off x="8256013" y="1585413"/>
            <a:ext cx="2259609" cy="4791600"/>
          </a:xfrm>
          <a:prstGeom prst="rect">
            <a:avLst/>
          </a:prstGeom>
          <a:noFill/>
          <a:ln w="57150">
            <a:solidFill>
              <a:schemeClr val="accent2"/>
            </a:solidFill>
          </a:ln>
        </p:spPr>
      </p:pic>
      <p:pic>
        <p:nvPicPr>
          <p:cNvPr id="21" name="Imagen 20">
            <a:extLst>
              <a:ext uri="{FF2B5EF4-FFF2-40B4-BE49-F238E27FC236}">
                <a16:creationId xmlns:a16="http://schemas.microsoft.com/office/drawing/2014/main" id="{ACC3E4A3-054E-40A7-BB3B-9D74962A9D47}"/>
              </a:ext>
            </a:extLst>
          </p:cNvPr>
          <p:cNvPicPr>
            <a:picLocks noChangeAspect="1"/>
          </p:cNvPicPr>
          <p:nvPr/>
        </p:nvPicPr>
        <p:blipFill>
          <a:blip r:embed="rId4"/>
          <a:stretch>
            <a:fillRect/>
          </a:stretch>
        </p:blipFill>
        <p:spPr>
          <a:xfrm>
            <a:off x="3337011" y="1606678"/>
            <a:ext cx="3421385" cy="4791600"/>
          </a:xfrm>
          <a:prstGeom prst="rect">
            <a:avLst/>
          </a:prstGeom>
          <a:noFill/>
          <a:ln w="57150">
            <a:solidFill>
              <a:schemeClr val="accent2"/>
            </a:solidFill>
          </a:ln>
        </p:spPr>
      </p:pic>
      <p:cxnSp>
        <p:nvCxnSpPr>
          <p:cNvPr id="22" name="Conector recto de flecha 21">
            <a:extLst>
              <a:ext uri="{FF2B5EF4-FFF2-40B4-BE49-F238E27FC236}">
                <a16:creationId xmlns:a16="http://schemas.microsoft.com/office/drawing/2014/main" id="{43F0A98C-8A17-4EC8-9080-FDB829FCDDA2}"/>
              </a:ext>
            </a:extLst>
          </p:cNvPr>
          <p:cNvCxnSpPr>
            <a:cxnSpLocks/>
          </p:cNvCxnSpPr>
          <p:nvPr/>
        </p:nvCxnSpPr>
        <p:spPr>
          <a:xfrm flipH="1">
            <a:off x="5616582" y="5516450"/>
            <a:ext cx="746185"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Conector recto de flecha 22">
            <a:extLst>
              <a:ext uri="{FF2B5EF4-FFF2-40B4-BE49-F238E27FC236}">
                <a16:creationId xmlns:a16="http://schemas.microsoft.com/office/drawing/2014/main" id="{BBDE9CC7-B53C-4723-A017-67C0E42C56AF}"/>
              </a:ext>
            </a:extLst>
          </p:cNvPr>
          <p:cNvCxnSpPr>
            <a:cxnSpLocks/>
          </p:cNvCxnSpPr>
          <p:nvPr/>
        </p:nvCxnSpPr>
        <p:spPr>
          <a:xfrm flipH="1">
            <a:off x="6002898" y="2911474"/>
            <a:ext cx="746185"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ector recto de flecha 23">
            <a:extLst>
              <a:ext uri="{FF2B5EF4-FFF2-40B4-BE49-F238E27FC236}">
                <a16:creationId xmlns:a16="http://schemas.microsoft.com/office/drawing/2014/main" id="{55239B56-70BE-4EA0-A263-06D73CFCCB8E}"/>
              </a:ext>
            </a:extLst>
          </p:cNvPr>
          <p:cNvCxnSpPr>
            <a:cxnSpLocks/>
          </p:cNvCxnSpPr>
          <p:nvPr/>
        </p:nvCxnSpPr>
        <p:spPr>
          <a:xfrm flipH="1">
            <a:off x="5484362" y="1141169"/>
            <a:ext cx="209067" cy="75657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ector recto de flecha 24">
            <a:extLst>
              <a:ext uri="{FF2B5EF4-FFF2-40B4-BE49-F238E27FC236}">
                <a16:creationId xmlns:a16="http://schemas.microsoft.com/office/drawing/2014/main" id="{FD596D7F-E57A-4221-BBE0-FB376E3C3CCF}"/>
              </a:ext>
            </a:extLst>
          </p:cNvPr>
          <p:cNvCxnSpPr>
            <a:cxnSpLocks/>
          </p:cNvCxnSpPr>
          <p:nvPr/>
        </p:nvCxnSpPr>
        <p:spPr>
          <a:xfrm flipH="1">
            <a:off x="6076201" y="1141169"/>
            <a:ext cx="209067" cy="75657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53836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En Android cuando se navega entre pantallas, estas se van acumulando en la pila de pantallas por ello para volver se ha utilizado la función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popBackStack</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que permite volver a la pantalla anterior.</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Si se hubiera navegado 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FirstScreen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entonces se estaría añadiendo de nuevo esa pantalla a la pila.</a:t>
            </a:r>
          </a:p>
        </p:txBody>
      </p:sp>
      <p:pic>
        <p:nvPicPr>
          <p:cNvPr id="8" name="Imagen 7">
            <a:extLst>
              <a:ext uri="{FF2B5EF4-FFF2-40B4-BE49-F238E27FC236}">
                <a16:creationId xmlns:a16="http://schemas.microsoft.com/office/drawing/2014/main" id="{D8157975-7D7B-45B1-A877-1777D3908971}"/>
              </a:ext>
            </a:extLst>
          </p:cNvPr>
          <p:cNvPicPr>
            <a:picLocks noChangeAspect="1"/>
          </p:cNvPicPr>
          <p:nvPr/>
        </p:nvPicPr>
        <p:blipFill rotWithShape="1">
          <a:blip r:embed="rId3"/>
          <a:srcRect l="11202" t="57004" r="4891" b="4339"/>
          <a:stretch/>
        </p:blipFill>
        <p:spPr>
          <a:xfrm>
            <a:off x="4368596" y="4149096"/>
            <a:ext cx="3454807" cy="2229111"/>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0581D5F1-0E1E-4C8A-BD0C-01B1073CC150}"/>
              </a:ext>
            </a:extLst>
          </p:cNvPr>
          <p:cNvCxnSpPr>
            <a:cxnSpLocks/>
          </p:cNvCxnSpPr>
          <p:nvPr/>
        </p:nvCxnSpPr>
        <p:spPr>
          <a:xfrm flipH="1">
            <a:off x="6629534" y="5562355"/>
            <a:ext cx="746185"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60508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dirty="0">
                <a:solidFill>
                  <a:schemeClr val="tx1"/>
                </a:solidFill>
                <a:latin typeface="Calibri" panose="020F0502020204030204" pitchFamily="34" charset="0"/>
                <a:cs typeface="Calibri" panose="020F0502020204030204" pitchFamily="34" charset="0"/>
                <a:sym typeface="Wingdings" panose="05000000000000000000" pitchFamily="2" charset="2"/>
              </a:rPr>
              <a:t>Se pueden pasar varios argumentos a una pantalla:</a:t>
            </a:r>
          </a:p>
          <a:p>
            <a:pPr marL="0" indent="0">
              <a:spcBef>
                <a:spcPts val="0"/>
              </a:spcBef>
              <a:spcAft>
                <a:spcPts val="0"/>
              </a:spcAft>
              <a:buNone/>
            </a:pPr>
            <a:r>
              <a:rPr lang="es-ES" dirty="0" err="1">
                <a:solidFill>
                  <a:schemeClr val="tx1"/>
                </a:solidFill>
                <a:latin typeface="Calibri" panose="020F0502020204030204" pitchFamily="34" charset="0"/>
                <a:cs typeface="Calibri" panose="020F0502020204030204" pitchFamily="34" charset="0"/>
                <a:sym typeface="Wingdings" panose="05000000000000000000" pitchFamily="2" charset="2"/>
              </a:rPr>
              <a:t>Routes.kt</a:t>
            </a:r>
            <a:r>
              <a:rPr lang="es-ES"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dirty="0" err="1">
                <a:solidFill>
                  <a:schemeClr val="tx1"/>
                </a:solidFill>
                <a:latin typeface="Calibri" panose="020F0502020204030204" pitchFamily="34" charset="0"/>
                <a:cs typeface="Calibri" panose="020F0502020204030204" pitchFamily="34" charset="0"/>
                <a:sym typeface="Wingdings" panose="05000000000000000000" pitchFamily="2" charset="2"/>
              </a:rPr>
              <a:t>SecondScreen.kt</a:t>
            </a: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Navigation.kt</a:t>
            </a: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dirty="0" err="1">
                <a:solidFill>
                  <a:schemeClr val="tx1"/>
                </a:solidFill>
                <a:latin typeface="Calibri" panose="020F0502020204030204" pitchFamily="34" charset="0"/>
                <a:cs typeface="Calibri" panose="020F0502020204030204" pitchFamily="34" charset="0"/>
                <a:sym typeface="Wingdings" panose="05000000000000000000" pitchFamily="2" charset="2"/>
              </a:rPr>
              <a:t>FirstScreen.kt</a:t>
            </a: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cxnSp>
        <p:nvCxnSpPr>
          <p:cNvPr id="17" name="Conector recto de flecha 16">
            <a:extLst>
              <a:ext uri="{FF2B5EF4-FFF2-40B4-BE49-F238E27FC236}">
                <a16:creationId xmlns:a16="http://schemas.microsoft.com/office/drawing/2014/main" id="{4A757468-BE76-4E3A-BF8B-15EB0E38D420}"/>
              </a:ext>
            </a:extLst>
          </p:cNvPr>
          <p:cNvCxnSpPr>
            <a:cxnSpLocks/>
          </p:cNvCxnSpPr>
          <p:nvPr/>
        </p:nvCxnSpPr>
        <p:spPr>
          <a:xfrm flipH="1">
            <a:off x="3271988" y="3476885"/>
            <a:ext cx="1066679"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1F1D52DB-5D4E-4A82-A719-A5841670F276}"/>
              </a:ext>
            </a:extLst>
          </p:cNvPr>
          <p:cNvCxnSpPr>
            <a:cxnSpLocks/>
          </p:cNvCxnSpPr>
          <p:nvPr/>
        </p:nvCxnSpPr>
        <p:spPr>
          <a:xfrm flipH="1">
            <a:off x="3146705" y="3706884"/>
            <a:ext cx="1066679"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1" name="Imagen 20">
            <a:extLst>
              <a:ext uri="{FF2B5EF4-FFF2-40B4-BE49-F238E27FC236}">
                <a16:creationId xmlns:a16="http://schemas.microsoft.com/office/drawing/2014/main" id="{334FD73D-228E-4815-8D95-DA21699FF93B}"/>
              </a:ext>
            </a:extLst>
          </p:cNvPr>
          <p:cNvPicPr>
            <a:picLocks noChangeAspect="1"/>
          </p:cNvPicPr>
          <p:nvPr/>
        </p:nvPicPr>
        <p:blipFill>
          <a:blip r:embed="rId3"/>
          <a:stretch>
            <a:fillRect/>
          </a:stretch>
        </p:blipFill>
        <p:spPr>
          <a:xfrm>
            <a:off x="1624974" y="1594300"/>
            <a:ext cx="4721542" cy="1056751"/>
          </a:xfrm>
          <a:prstGeom prst="rect">
            <a:avLst/>
          </a:prstGeom>
          <a:noFill/>
          <a:ln w="57150">
            <a:solidFill>
              <a:schemeClr val="accent2"/>
            </a:solidFill>
          </a:ln>
        </p:spPr>
      </p:pic>
      <p:pic>
        <p:nvPicPr>
          <p:cNvPr id="23" name="Imagen 22">
            <a:extLst>
              <a:ext uri="{FF2B5EF4-FFF2-40B4-BE49-F238E27FC236}">
                <a16:creationId xmlns:a16="http://schemas.microsoft.com/office/drawing/2014/main" id="{5239B017-B2EC-4573-8461-1416DD6EB177}"/>
              </a:ext>
            </a:extLst>
          </p:cNvPr>
          <p:cNvPicPr>
            <a:picLocks noChangeAspect="1"/>
          </p:cNvPicPr>
          <p:nvPr/>
        </p:nvPicPr>
        <p:blipFill>
          <a:blip r:embed="rId4"/>
          <a:stretch>
            <a:fillRect/>
          </a:stretch>
        </p:blipFill>
        <p:spPr>
          <a:xfrm>
            <a:off x="2019182" y="5375690"/>
            <a:ext cx="5382661" cy="1067162"/>
          </a:xfrm>
          <a:prstGeom prst="rect">
            <a:avLst/>
          </a:prstGeom>
          <a:noFill/>
          <a:ln w="57150">
            <a:solidFill>
              <a:schemeClr val="accent2"/>
            </a:solidFill>
          </a:ln>
        </p:spPr>
      </p:pic>
      <p:pic>
        <p:nvPicPr>
          <p:cNvPr id="24" name="Imagen 23">
            <a:extLst>
              <a:ext uri="{FF2B5EF4-FFF2-40B4-BE49-F238E27FC236}">
                <a16:creationId xmlns:a16="http://schemas.microsoft.com/office/drawing/2014/main" id="{B6AA5334-1FD4-48FF-BD5F-7176451A13E5}"/>
              </a:ext>
            </a:extLst>
          </p:cNvPr>
          <p:cNvPicPr>
            <a:picLocks noChangeAspect="1"/>
          </p:cNvPicPr>
          <p:nvPr/>
        </p:nvPicPr>
        <p:blipFill>
          <a:blip r:embed="rId5"/>
          <a:stretch>
            <a:fillRect/>
          </a:stretch>
        </p:blipFill>
        <p:spPr>
          <a:xfrm>
            <a:off x="1981023" y="2872417"/>
            <a:ext cx="4143712" cy="2259260"/>
          </a:xfrm>
          <a:prstGeom prst="rect">
            <a:avLst/>
          </a:prstGeom>
          <a:noFill/>
          <a:ln w="57150">
            <a:solidFill>
              <a:schemeClr val="accent2"/>
            </a:solidFill>
          </a:ln>
        </p:spPr>
      </p:pic>
      <p:pic>
        <p:nvPicPr>
          <p:cNvPr id="26" name="Imagen 25">
            <a:extLst>
              <a:ext uri="{FF2B5EF4-FFF2-40B4-BE49-F238E27FC236}">
                <a16:creationId xmlns:a16="http://schemas.microsoft.com/office/drawing/2014/main" id="{DC8D6312-05A2-4B38-9F68-7874DB044809}"/>
              </a:ext>
            </a:extLst>
          </p:cNvPr>
          <p:cNvPicPr>
            <a:picLocks noChangeAspect="1"/>
          </p:cNvPicPr>
          <p:nvPr/>
        </p:nvPicPr>
        <p:blipFill>
          <a:blip r:embed="rId6"/>
          <a:stretch>
            <a:fillRect/>
          </a:stretch>
        </p:blipFill>
        <p:spPr>
          <a:xfrm>
            <a:off x="8846535" y="1555221"/>
            <a:ext cx="2826822" cy="3747558"/>
          </a:xfrm>
          <a:prstGeom prst="rect">
            <a:avLst/>
          </a:prstGeom>
          <a:noFill/>
          <a:ln w="57150">
            <a:solidFill>
              <a:schemeClr val="accent2"/>
            </a:solidFill>
          </a:ln>
        </p:spPr>
      </p:pic>
      <p:cxnSp>
        <p:nvCxnSpPr>
          <p:cNvPr id="28" name="Conector recto de flecha 27">
            <a:extLst>
              <a:ext uri="{FF2B5EF4-FFF2-40B4-BE49-F238E27FC236}">
                <a16:creationId xmlns:a16="http://schemas.microsoft.com/office/drawing/2014/main" id="{34FF8036-9B73-419C-9065-1C690D8501DE}"/>
              </a:ext>
            </a:extLst>
          </p:cNvPr>
          <p:cNvCxnSpPr>
            <a:cxnSpLocks/>
          </p:cNvCxnSpPr>
          <p:nvPr/>
        </p:nvCxnSpPr>
        <p:spPr>
          <a:xfrm>
            <a:off x="10799947" y="1268760"/>
            <a:ext cx="0" cy="495639"/>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ector recto de flecha 28">
            <a:extLst>
              <a:ext uri="{FF2B5EF4-FFF2-40B4-BE49-F238E27FC236}">
                <a16:creationId xmlns:a16="http://schemas.microsoft.com/office/drawing/2014/main" id="{B15A51F9-00DB-4992-A485-002460DD6926}"/>
              </a:ext>
            </a:extLst>
          </p:cNvPr>
          <p:cNvCxnSpPr>
            <a:cxnSpLocks/>
          </p:cNvCxnSpPr>
          <p:nvPr/>
        </p:nvCxnSpPr>
        <p:spPr>
          <a:xfrm flipH="1" flipV="1">
            <a:off x="10827640" y="4386747"/>
            <a:ext cx="713257" cy="284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ector recto de flecha 29">
            <a:extLst>
              <a:ext uri="{FF2B5EF4-FFF2-40B4-BE49-F238E27FC236}">
                <a16:creationId xmlns:a16="http://schemas.microsoft.com/office/drawing/2014/main" id="{247C4C6E-DEA3-4295-94F2-0EF92E267C95}"/>
              </a:ext>
            </a:extLst>
          </p:cNvPr>
          <p:cNvCxnSpPr>
            <a:cxnSpLocks/>
          </p:cNvCxnSpPr>
          <p:nvPr/>
        </p:nvCxnSpPr>
        <p:spPr>
          <a:xfrm flipH="1">
            <a:off x="5520131" y="1428082"/>
            <a:ext cx="533339" cy="50063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 name="Conector recto de flecha 30">
            <a:extLst>
              <a:ext uri="{FF2B5EF4-FFF2-40B4-BE49-F238E27FC236}">
                <a16:creationId xmlns:a16="http://schemas.microsoft.com/office/drawing/2014/main" id="{5764FFF7-2E33-4B8A-9187-27A388F0D2A7}"/>
              </a:ext>
            </a:extLst>
          </p:cNvPr>
          <p:cNvCxnSpPr>
            <a:cxnSpLocks/>
          </p:cNvCxnSpPr>
          <p:nvPr/>
        </p:nvCxnSpPr>
        <p:spPr>
          <a:xfrm flipH="1" flipV="1">
            <a:off x="7227524" y="5747772"/>
            <a:ext cx="459866" cy="623734"/>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ector recto de flecha 32">
            <a:extLst>
              <a:ext uri="{FF2B5EF4-FFF2-40B4-BE49-F238E27FC236}">
                <a16:creationId xmlns:a16="http://schemas.microsoft.com/office/drawing/2014/main" id="{6435EBFE-CA94-490D-9469-05AADAE0B0B5}"/>
              </a:ext>
            </a:extLst>
          </p:cNvPr>
          <p:cNvCxnSpPr>
            <a:cxnSpLocks/>
          </p:cNvCxnSpPr>
          <p:nvPr/>
        </p:nvCxnSpPr>
        <p:spPr>
          <a:xfrm flipH="1" flipV="1">
            <a:off x="6112012" y="2300852"/>
            <a:ext cx="326653" cy="49154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ector recto de flecha 34">
            <a:extLst>
              <a:ext uri="{FF2B5EF4-FFF2-40B4-BE49-F238E27FC236}">
                <a16:creationId xmlns:a16="http://schemas.microsoft.com/office/drawing/2014/main" id="{A1601E30-BA7D-4AAC-B84D-5205B9208D35}"/>
              </a:ext>
            </a:extLst>
          </p:cNvPr>
          <p:cNvCxnSpPr>
            <a:cxnSpLocks/>
          </p:cNvCxnSpPr>
          <p:nvPr/>
        </p:nvCxnSpPr>
        <p:spPr>
          <a:xfrm flipH="1">
            <a:off x="5761138" y="3651187"/>
            <a:ext cx="81056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Conector recto de flecha 37">
            <a:extLst>
              <a:ext uri="{FF2B5EF4-FFF2-40B4-BE49-F238E27FC236}">
                <a16:creationId xmlns:a16="http://schemas.microsoft.com/office/drawing/2014/main" id="{40E21A1B-0CDF-4F44-A5F8-99C6B354F5B0}"/>
              </a:ext>
            </a:extLst>
          </p:cNvPr>
          <p:cNvCxnSpPr>
            <a:cxnSpLocks/>
          </p:cNvCxnSpPr>
          <p:nvPr/>
        </p:nvCxnSpPr>
        <p:spPr>
          <a:xfrm flipH="1">
            <a:off x="4834759" y="4509120"/>
            <a:ext cx="81056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Conector recto de flecha 38">
            <a:extLst>
              <a:ext uri="{FF2B5EF4-FFF2-40B4-BE49-F238E27FC236}">
                <a16:creationId xmlns:a16="http://schemas.microsoft.com/office/drawing/2014/main" id="{E81CA51B-038B-4A39-B84C-3CCAAB9DD24B}"/>
              </a:ext>
            </a:extLst>
          </p:cNvPr>
          <p:cNvCxnSpPr>
            <a:cxnSpLocks/>
          </p:cNvCxnSpPr>
          <p:nvPr/>
        </p:nvCxnSpPr>
        <p:spPr>
          <a:xfrm flipH="1">
            <a:off x="4703624" y="4838729"/>
            <a:ext cx="81056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1" name="Conector recto de flecha 40">
            <a:extLst>
              <a:ext uri="{FF2B5EF4-FFF2-40B4-BE49-F238E27FC236}">
                <a16:creationId xmlns:a16="http://schemas.microsoft.com/office/drawing/2014/main" id="{C00E7D2F-FF66-4BA8-9FFA-292876FE3178}"/>
              </a:ext>
            </a:extLst>
          </p:cNvPr>
          <p:cNvCxnSpPr>
            <a:cxnSpLocks/>
          </p:cNvCxnSpPr>
          <p:nvPr/>
        </p:nvCxnSpPr>
        <p:spPr>
          <a:xfrm>
            <a:off x="11348004" y="1268759"/>
            <a:ext cx="0" cy="495639"/>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22804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Como se han definido los parámetros significa que son obligatorios si se quiere que los parámetros sean opcionales se debe indicar en los archivos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Routes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de la siguiente manera:</a:t>
            </a:r>
          </a:p>
          <a:p>
            <a:pPr marL="0" indent="0">
              <a:spcBef>
                <a:spcPts val="0"/>
              </a:spcBef>
              <a:spcAft>
                <a:spcPts val="0"/>
              </a:spcAft>
              <a:buNone/>
            </a:pPr>
            <a:endPar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Routes.kt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Navigation.kt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Evidentemente se puede indicar varios parámetros opcionales e incluso mezclar parámetros obligatorios con opcionales.	</a:t>
            </a:r>
          </a:p>
        </p:txBody>
      </p:sp>
      <p:pic>
        <p:nvPicPr>
          <p:cNvPr id="2" name="Imagen 1">
            <a:extLst>
              <a:ext uri="{FF2B5EF4-FFF2-40B4-BE49-F238E27FC236}">
                <a16:creationId xmlns:a16="http://schemas.microsoft.com/office/drawing/2014/main" id="{042AC235-932F-4E7F-BA1E-CE15FCFF68A3}"/>
              </a:ext>
            </a:extLst>
          </p:cNvPr>
          <p:cNvPicPr>
            <a:picLocks noChangeAspect="1"/>
          </p:cNvPicPr>
          <p:nvPr/>
        </p:nvPicPr>
        <p:blipFill>
          <a:blip r:embed="rId3"/>
          <a:stretch>
            <a:fillRect/>
          </a:stretch>
        </p:blipFill>
        <p:spPr>
          <a:xfrm>
            <a:off x="839416" y="3429000"/>
            <a:ext cx="4969110" cy="1197236"/>
          </a:xfrm>
          <a:prstGeom prst="rect">
            <a:avLst/>
          </a:prstGeom>
          <a:noFill/>
          <a:ln w="57150">
            <a:solidFill>
              <a:schemeClr val="accent2"/>
            </a:solidFill>
          </a:ln>
        </p:spPr>
      </p:pic>
      <p:pic>
        <p:nvPicPr>
          <p:cNvPr id="8" name="Imagen 7">
            <a:extLst>
              <a:ext uri="{FF2B5EF4-FFF2-40B4-BE49-F238E27FC236}">
                <a16:creationId xmlns:a16="http://schemas.microsoft.com/office/drawing/2014/main" id="{50E0A5CA-07E3-45A7-B76D-8F2BFB6313FB}"/>
              </a:ext>
            </a:extLst>
          </p:cNvPr>
          <p:cNvPicPr>
            <a:picLocks noChangeAspect="1"/>
          </p:cNvPicPr>
          <p:nvPr/>
        </p:nvPicPr>
        <p:blipFill>
          <a:blip r:embed="rId4"/>
          <a:stretch>
            <a:fillRect/>
          </a:stretch>
        </p:blipFill>
        <p:spPr>
          <a:xfrm>
            <a:off x="6816080" y="3429000"/>
            <a:ext cx="4108959" cy="1941149"/>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01E603EE-56AF-4E1E-A239-60E4E8ECE31A}"/>
              </a:ext>
            </a:extLst>
          </p:cNvPr>
          <p:cNvCxnSpPr>
            <a:cxnSpLocks/>
          </p:cNvCxnSpPr>
          <p:nvPr/>
        </p:nvCxnSpPr>
        <p:spPr>
          <a:xfrm flipV="1">
            <a:off x="5015880" y="4247427"/>
            <a:ext cx="0" cy="75761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9451E0CF-27C9-4179-ABFF-119E2E83849E}"/>
              </a:ext>
            </a:extLst>
          </p:cNvPr>
          <p:cNvCxnSpPr>
            <a:cxnSpLocks/>
          </p:cNvCxnSpPr>
          <p:nvPr/>
        </p:nvCxnSpPr>
        <p:spPr>
          <a:xfrm flipH="1">
            <a:off x="10081420" y="3179000"/>
            <a:ext cx="360040" cy="81655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AE6AC7EF-6FC7-4800-9E52-870E7E412796}"/>
              </a:ext>
            </a:extLst>
          </p:cNvPr>
          <p:cNvCxnSpPr>
            <a:cxnSpLocks/>
          </p:cNvCxnSpPr>
          <p:nvPr/>
        </p:nvCxnSpPr>
        <p:spPr>
          <a:xfrm>
            <a:off x="4976894" y="2949326"/>
            <a:ext cx="0" cy="81254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55885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1</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act</a:t>
            </a: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126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Splash </a:t>
            </a:r>
            <a:r>
              <a:rPr lang="es-ES" sz="3600" b="1" cap="none" dirty="0" err="1">
                <a:solidFill>
                  <a:schemeClr val="accent1"/>
                </a:solidFill>
                <a:latin typeface="Calibri" panose="020F0502020204030204" pitchFamily="34" charset="0"/>
                <a:cs typeface="Calibri" panose="020F0502020204030204" pitchFamily="34" charset="0"/>
              </a:rPr>
              <a:t>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Una </a:t>
            </a:r>
            <a:r>
              <a:rPr lang="es-ES" sz="2800" b="1" dirty="0">
                <a:solidFill>
                  <a:schemeClr val="tx1"/>
                </a:solidFill>
                <a:latin typeface="Calibri" panose="020F0502020204030204" pitchFamily="34" charset="0"/>
                <a:cs typeface="Calibri" panose="020F0502020204030204" pitchFamily="34" charset="0"/>
              </a:rPr>
              <a:t>Splash </a:t>
            </a:r>
            <a:r>
              <a:rPr lang="es-ES" sz="2800" b="1"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(pantalla de presentación) es una ventana que aparece cuando se lanza una </a:t>
            </a:r>
            <a:r>
              <a:rPr lang="es-ES" sz="2800" dirty="0" err="1">
                <a:solidFill>
                  <a:schemeClr val="tx1"/>
                </a:solidFill>
                <a:latin typeface="Calibri" panose="020F0502020204030204" pitchFamily="34" charset="0"/>
                <a:cs typeface="Calibri" panose="020F0502020204030204" pitchFamily="34" charset="0"/>
              </a:rPr>
              <a:t>Activity</a:t>
            </a:r>
            <a:r>
              <a:rPr lang="es-ES" sz="2800" dirty="0">
                <a:solidFill>
                  <a:schemeClr val="tx1"/>
                </a:solidFill>
                <a:latin typeface="Calibri" panose="020F0502020204030204" pitchFamily="34" charset="0"/>
                <a:cs typeface="Calibri" panose="020F0502020204030204" pitchFamily="34" charset="0"/>
              </a:rPr>
              <a:t> de una aplicación o un juego.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solo aparece:</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Al abrir una aplicación si el proceso asociado a dicha aplicación </a:t>
            </a:r>
            <a:r>
              <a:rPr lang="es-ES" sz="2800" b="1" dirty="0">
                <a:solidFill>
                  <a:schemeClr val="tx1"/>
                </a:solidFill>
                <a:latin typeface="Calibri" panose="020F0502020204030204" pitchFamily="34" charset="0"/>
                <a:cs typeface="Calibri" panose="020F0502020204030204" pitchFamily="34" charset="0"/>
              </a:rPr>
              <a:t>no está ejecutándose</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Si la </a:t>
            </a:r>
            <a:r>
              <a:rPr lang="es-ES" sz="2800" dirty="0" err="1">
                <a:solidFill>
                  <a:schemeClr val="tx1"/>
                </a:solidFill>
                <a:latin typeface="Calibri" panose="020F0502020204030204" pitchFamily="34" charset="0"/>
                <a:cs typeface="Calibri" panose="020F0502020204030204" pitchFamily="34" charset="0"/>
              </a:rPr>
              <a:t>Activity</a:t>
            </a:r>
            <a:r>
              <a:rPr lang="es-ES" sz="2800" dirty="0">
                <a:solidFill>
                  <a:schemeClr val="tx1"/>
                </a:solidFill>
                <a:latin typeface="Calibri" panose="020F0502020204030204" pitchFamily="34" charset="0"/>
                <a:cs typeface="Calibri" panose="020F0502020204030204" pitchFamily="34" charset="0"/>
              </a:rPr>
              <a:t> asociada a dicha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a:t>
            </a:r>
            <a:r>
              <a:rPr lang="es-ES" sz="2800" b="1" dirty="0">
                <a:solidFill>
                  <a:schemeClr val="tx1"/>
                </a:solidFill>
                <a:latin typeface="Calibri" panose="020F0502020204030204" pitchFamily="34" charset="0"/>
                <a:cs typeface="Calibri" panose="020F0502020204030204" pitchFamily="34" charset="0"/>
              </a:rPr>
              <a:t>no está en la pila</a:t>
            </a:r>
            <a:r>
              <a:rPr lang="es-ES" sz="2800" dirty="0">
                <a:solidFill>
                  <a:schemeClr val="tx1"/>
                </a:solidFill>
                <a:latin typeface="Calibri" panose="020F0502020204030204" pitchFamily="34" charset="0"/>
                <a:cs typeface="Calibri" panose="020F0502020204030204" pitchFamily="34" charset="0"/>
              </a:rPr>
              <a:t> (con Jetpack Compose y Single </a:t>
            </a:r>
            <a:r>
              <a:rPr lang="es-ES" sz="2800" dirty="0" err="1">
                <a:solidFill>
                  <a:schemeClr val="tx1"/>
                </a:solidFill>
                <a:latin typeface="Calibri" panose="020F0502020204030204" pitchFamily="34" charset="0"/>
                <a:cs typeface="Calibri" panose="020F0502020204030204" pitchFamily="34" charset="0"/>
              </a:rPr>
              <a:t>Activity</a:t>
            </a:r>
            <a:r>
              <a:rPr lang="es-ES" sz="2800" dirty="0">
                <a:solidFill>
                  <a:schemeClr val="tx1"/>
                </a:solidFill>
                <a:latin typeface="Calibri" panose="020F0502020204030204" pitchFamily="34" charset="0"/>
                <a:cs typeface="Calibri" panose="020F0502020204030204" pitchFamily="34" charset="0"/>
              </a:rPr>
              <a:t> esto nunca ocurrirá).</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desaparece cuando ya se han cargado todos los elementos necesarios para la aplicación.</a:t>
            </a:r>
          </a:p>
        </p:txBody>
      </p:sp>
    </p:spTree>
    <p:extLst>
      <p:ext uri="{BB962C8B-B14F-4D97-AF65-F5344CB8AC3E}">
        <p14:creationId xmlns:p14="http://schemas.microsoft.com/office/powerpoint/2010/main" val="1019276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Splash </a:t>
            </a:r>
            <a:r>
              <a:rPr lang="es-ES" sz="3600" b="1" cap="none" dirty="0" err="1">
                <a:solidFill>
                  <a:schemeClr val="accent1"/>
                </a:solidFill>
                <a:latin typeface="Calibri" panose="020F0502020204030204" pitchFamily="34" charset="0"/>
                <a:cs typeface="Calibri" panose="020F0502020204030204" pitchFamily="34" charset="0"/>
              </a:rPr>
              <a:t>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una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suelen aparecer:</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Imagen o logotipo.</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Nombre de la aplicación.</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Versión de la aplicación.</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Nombre de los desarrolladores.</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Motor utilizado para el desarrollo.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No es obligado añadir una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pero es un buen recurso para evitar la pantalla en blanco mientras se abre la aplicación y mientras se cargan datos necesarios para la aplicación.</a:t>
            </a:r>
          </a:p>
        </p:txBody>
      </p:sp>
    </p:spTree>
    <p:extLst>
      <p:ext uri="{BB962C8B-B14F-4D97-AF65-F5344CB8AC3E}">
        <p14:creationId xmlns:p14="http://schemas.microsoft.com/office/powerpoint/2010/main" val="3927761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Splash </a:t>
            </a:r>
            <a:r>
              <a:rPr lang="es-ES" sz="3600" b="1" cap="none" dirty="0" err="1">
                <a:solidFill>
                  <a:schemeClr val="accent1"/>
                </a:solidFill>
                <a:latin typeface="Calibri" panose="020F0502020204030204" pitchFamily="34" charset="0"/>
                <a:cs typeface="Calibri" panose="020F0502020204030204" pitchFamily="34" charset="0"/>
              </a:rPr>
              <a:t>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la navegación de Jetpack Compose es muy sencillo implementar una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838350" lvl="1" indent="-514350">
              <a:spcBef>
                <a:spcPts val="0"/>
              </a:spcBef>
              <a:spcAft>
                <a:spcPts val="0"/>
              </a:spcAft>
              <a:buFont typeface="+mj-lt"/>
              <a:buAutoNum type="arabicPeriod"/>
            </a:pPr>
            <a:r>
              <a:rPr lang="es-ES" sz="2800" dirty="0">
                <a:solidFill>
                  <a:schemeClr val="tx1"/>
                </a:solidFill>
                <a:latin typeface="Calibri" panose="020F0502020204030204" pitchFamily="34" charset="0"/>
                <a:cs typeface="Calibri" panose="020F0502020204030204" pitchFamily="34" charset="0"/>
              </a:rPr>
              <a:t>Crear una ruta para 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en </a:t>
            </a:r>
            <a:r>
              <a:rPr lang="es-ES" sz="2800" dirty="0" err="1">
                <a:solidFill>
                  <a:schemeClr val="tx1"/>
                </a:solidFill>
                <a:latin typeface="Calibri" panose="020F0502020204030204" pitchFamily="34" charset="0"/>
                <a:cs typeface="Calibri" panose="020F0502020204030204" pitchFamily="34" charset="0"/>
              </a:rPr>
              <a:t>Routes.kt</a:t>
            </a:r>
            <a:r>
              <a:rPr lang="es-ES" sz="2800" dirty="0">
                <a:solidFill>
                  <a:schemeClr val="tx1"/>
                </a:solidFill>
                <a:latin typeface="Calibri" panose="020F0502020204030204" pitchFamily="34" charset="0"/>
                <a:cs typeface="Calibri" panose="020F0502020204030204" pitchFamily="34" charset="0"/>
              </a:rPr>
              <a:t>.</a:t>
            </a:r>
          </a:p>
          <a:p>
            <a:pPr marL="838350" lvl="1" indent="-514350">
              <a:spcBef>
                <a:spcPts val="0"/>
              </a:spcBef>
              <a:spcAft>
                <a:spcPts val="0"/>
              </a:spcAft>
              <a:buFont typeface="+mj-lt"/>
              <a:buAutoNum type="arabicPeriod"/>
            </a:pPr>
            <a:r>
              <a:rPr lang="es-ES" sz="2800" dirty="0">
                <a:solidFill>
                  <a:schemeClr val="tx1"/>
                </a:solidFill>
                <a:latin typeface="Calibri" panose="020F0502020204030204" pitchFamily="34" charset="0"/>
                <a:cs typeface="Calibri" panose="020F0502020204030204" pitchFamily="34" charset="0"/>
              </a:rPr>
              <a:t>Añadir la ruta de 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al archivo </a:t>
            </a:r>
            <a:r>
              <a:rPr lang="es-ES" sz="2800" dirty="0" err="1">
                <a:solidFill>
                  <a:schemeClr val="tx1"/>
                </a:solidFill>
                <a:latin typeface="Calibri" panose="020F0502020204030204" pitchFamily="34" charset="0"/>
                <a:cs typeface="Calibri" panose="020F0502020204030204" pitchFamily="34" charset="0"/>
              </a:rPr>
              <a:t>Navigation.kt</a:t>
            </a:r>
            <a:endParaRPr lang="es-ES" sz="2800" dirty="0">
              <a:solidFill>
                <a:schemeClr val="tx1"/>
              </a:solidFill>
              <a:latin typeface="Calibri" panose="020F0502020204030204" pitchFamily="34" charset="0"/>
              <a:cs typeface="Calibri" panose="020F0502020204030204" pitchFamily="34" charset="0"/>
            </a:endParaRPr>
          </a:p>
          <a:p>
            <a:pPr marL="838350" lvl="1" indent="-514350">
              <a:spcBef>
                <a:spcPts val="0"/>
              </a:spcBef>
              <a:spcAft>
                <a:spcPts val="0"/>
              </a:spcAft>
              <a:buFont typeface="+mj-lt"/>
              <a:buAutoNum type="arabicPeriod"/>
            </a:pPr>
            <a:r>
              <a:rPr lang="es-ES" sz="2800" dirty="0">
                <a:solidFill>
                  <a:schemeClr val="tx1"/>
                </a:solidFill>
                <a:latin typeface="Calibri" panose="020F0502020204030204" pitchFamily="34" charset="0"/>
                <a:cs typeface="Calibri" panose="020F0502020204030204" pitchFamily="34" charset="0"/>
              </a:rPr>
              <a:t>Indicar en el </a:t>
            </a:r>
            <a:r>
              <a:rPr lang="es-ES" sz="2800" dirty="0" err="1">
                <a:solidFill>
                  <a:schemeClr val="tx1"/>
                </a:solidFill>
                <a:latin typeface="Calibri" panose="020F0502020204030204" pitchFamily="34" charset="0"/>
                <a:cs typeface="Calibri" panose="020F0502020204030204" pitchFamily="34" charset="0"/>
              </a:rPr>
              <a:t>NavHost</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Navigation.kt</a:t>
            </a:r>
            <a:r>
              <a:rPr lang="es-ES" sz="2800" dirty="0">
                <a:solidFill>
                  <a:schemeClr val="tx1"/>
                </a:solidFill>
                <a:latin typeface="Calibri" panose="020F0502020204030204" pitchFamily="34" charset="0"/>
                <a:cs typeface="Calibri" panose="020F0502020204030204" pitchFamily="34" charset="0"/>
              </a:rPr>
              <a:t>) que 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es la "</a:t>
            </a:r>
            <a:r>
              <a:rPr lang="es-ES" sz="2800" dirty="0" err="1">
                <a:solidFill>
                  <a:schemeClr val="tx1"/>
                </a:solidFill>
                <a:latin typeface="Calibri" panose="020F0502020204030204" pitchFamily="34" charset="0"/>
                <a:cs typeface="Calibri" panose="020F0502020204030204" pitchFamily="34" charset="0"/>
              </a:rPr>
              <a:t>startDestination</a:t>
            </a:r>
            <a:r>
              <a:rPr lang="es-ES" sz="2800" dirty="0">
                <a:solidFill>
                  <a:schemeClr val="tx1"/>
                </a:solidFill>
                <a:latin typeface="Calibri" panose="020F0502020204030204" pitchFamily="34" charset="0"/>
                <a:cs typeface="Calibri" panose="020F0502020204030204" pitchFamily="34" charset="0"/>
              </a:rPr>
              <a:t>".</a:t>
            </a:r>
          </a:p>
          <a:p>
            <a:pPr marL="838350" lvl="1" indent="-514350">
              <a:spcBef>
                <a:spcPts val="0"/>
              </a:spcBef>
              <a:spcAft>
                <a:spcPts val="0"/>
              </a:spcAft>
              <a:buFont typeface="+mj-lt"/>
              <a:buAutoNum type="arabicPeriod"/>
            </a:pPr>
            <a:r>
              <a:rPr lang="es-ES" sz="2800" dirty="0">
                <a:solidFill>
                  <a:schemeClr val="tx1"/>
                </a:solidFill>
                <a:latin typeface="Calibri" panose="020F0502020204030204" pitchFamily="34" charset="0"/>
                <a:cs typeface="Calibri" panose="020F0502020204030204" pitchFamily="34" charset="0"/>
              </a:rPr>
              <a:t>Crear un componente @</a:t>
            </a:r>
            <a:r>
              <a:rPr lang="es-ES" sz="2800" dirty="0" err="1">
                <a:solidFill>
                  <a:schemeClr val="tx1"/>
                </a:solidFill>
                <a:latin typeface="Calibri" panose="020F0502020204030204" pitchFamily="34" charset="0"/>
                <a:cs typeface="Calibri" panose="020F0502020204030204" pitchFamily="34" charset="0"/>
              </a:rPr>
              <a:t>Composable</a:t>
            </a:r>
            <a:r>
              <a:rPr lang="es-ES" sz="2800" dirty="0">
                <a:solidFill>
                  <a:schemeClr val="tx1"/>
                </a:solidFill>
                <a:latin typeface="Calibri" panose="020F0502020204030204" pitchFamily="34" charset="0"/>
                <a:cs typeface="Calibri" panose="020F0502020204030204" pitchFamily="34" charset="0"/>
              </a:rPr>
              <a:t> con el contenido de 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a:t>
            </a:r>
          </a:p>
          <a:p>
            <a:pPr marL="838350" lvl="1" indent="-514350">
              <a:spcBef>
                <a:spcPts val="0"/>
              </a:spcBef>
              <a:spcAft>
                <a:spcPts val="0"/>
              </a:spcAft>
              <a:buFont typeface="+mj-lt"/>
              <a:buAutoNum type="arabicPeriod"/>
            </a:pPr>
            <a:r>
              <a:rPr lang="es-ES" sz="2800" dirty="0">
                <a:solidFill>
                  <a:schemeClr val="tx1"/>
                </a:solidFill>
                <a:latin typeface="Calibri" panose="020F0502020204030204" pitchFamily="34" charset="0"/>
                <a:cs typeface="Calibri" panose="020F0502020204030204" pitchFamily="34" charset="0"/>
              </a:rPr>
              <a:t>Indicar en el @</a:t>
            </a:r>
            <a:r>
              <a:rPr lang="es-ES" sz="2800" dirty="0" err="1">
                <a:solidFill>
                  <a:schemeClr val="tx1"/>
                </a:solidFill>
                <a:latin typeface="Calibri" panose="020F0502020204030204" pitchFamily="34" charset="0"/>
                <a:cs typeface="Calibri" panose="020F0502020204030204" pitchFamily="34" charset="0"/>
              </a:rPr>
              <a:t>Composable</a:t>
            </a:r>
            <a:r>
              <a:rPr lang="es-ES" sz="2800" dirty="0">
                <a:solidFill>
                  <a:schemeClr val="tx1"/>
                </a:solidFill>
                <a:latin typeface="Calibri" panose="020F0502020204030204" pitchFamily="34" charset="0"/>
                <a:cs typeface="Calibri" panose="020F0502020204030204" pitchFamily="34" charset="0"/>
              </a:rPr>
              <a:t> de 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que al acabar de cargar se navegue a la siguiente pantalla.</a:t>
            </a:r>
          </a:p>
        </p:txBody>
      </p:sp>
    </p:spTree>
    <p:extLst>
      <p:ext uri="{BB962C8B-B14F-4D97-AF65-F5344CB8AC3E}">
        <p14:creationId xmlns:p14="http://schemas.microsoft.com/office/powerpoint/2010/main" val="256241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Con la programación tradicional de Android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Views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cada pantalla de la aplicación se implementaba en una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diferente.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Esto obligaba a utilizar grafos de navegación, instrucciones para iniciar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Activities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crear elementos para poder mandar información a la ventana nueva y para poder recibir información cuando se cierre la ventana.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Con Jetpack Compose se ha simplificado toda la navegación debido a que la estructura de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una aplicación desarrollada con Jetpack Compose se basa en Single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Single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consiste en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una única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 que gestiona todos los elementos de la interfaz</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los cuales se dividen en diferentes componentes propios de Jetpack Compose</a:t>
            </a:r>
            <a:endParaRPr lang="es-E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0634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Splash </a:t>
            </a:r>
            <a:r>
              <a:rPr lang="es-ES" sz="3600" b="1" cap="none" dirty="0" err="1">
                <a:solidFill>
                  <a:schemeClr val="accent1"/>
                </a:solidFill>
                <a:latin typeface="Calibri" panose="020F0502020204030204" pitchFamily="34" charset="0"/>
                <a:cs typeface="Calibri" panose="020F0502020204030204" pitchFamily="34" charset="0"/>
              </a:rPr>
              <a:t>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6513461"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utiliza </a:t>
            </a:r>
            <a:r>
              <a:rPr lang="es-ES" sz="2400" dirty="0" err="1">
                <a:solidFill>
                  <a:schemeClr val="tx1"/>
                </a:solidFill>
                <a:latin typeface="Calibri" panose="020F0502020204030204" pitchFamily="34" charset="0"/>
                <a:cs typeface="Calibri" panose="020F0502020204030204" pitchFamily="34" charset="0"/>
              </a:rPr>
              <a:t>LanchedEffect</a:t>
            </a:r>
            <a:r>
              <a:rPr lang="es-ES" sz="2400" dirty="0">
                <a:solidFill>
                  <a:schemeClr val="tx1"/>
                </a:solidFill>
                <a:latin typeface="Calibri" panose="020F0502020204030204" pitchFamily="34" charset="0"/>
                <a:cs typeface="Calibri" panose="020F0502020204030204" pitchFamily="34" charset="0"/>
              </a:rPr>
              <a:t> (se estudiará más adelante) para poder ejecutar ese código en segundo plano.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una aplicación real en vez de la instrucción </a:t>
            </a:r>
            <a:r>
              <a:rPr lang="es-ES" sz="2400" b="1" dirty="0" err="1">
                <a:solidFill>
                  <a:schemeClr val="tx1"/>
                </a:solidFill>
                <a:latin typeface="Calibri" panose="020F0502020204030204" pitchFamily="34" charset="0"/>
                <a:cs typeface="Calibri" panose="020F0502020204030204" pitchFamily="34" charset="0"/>
              </a:rPr>
              <a:t>delay</a:t>
            </a:r>
            <a:r>
              <a:rPr lang="es-ES" sz="2400" b="1" dirty="0">
                <a:solidFill>
                  <a:schemeClr val="tx1"/>
                </a:solidFill>
                <a:latin typeface="Calibri" panose="020F0502020204030204" pitchFamily="34" charset="0"/>
                <a:cs typeface="Calibri" panose="020F0502020204030204" pitchFamily="34" charset="0"/>
              </a:rPr>
              <a:t>(5000)</a:t>
            </a:r>
            <a:r>
              <a:rPr lang="es-ES" sz="2400" dirty="0">
                <a:solidFill>
                  <a:schemeClr val="tx1"/>
                </a:solidFill>
                <a:latin typeface="Calibri" panose="020F0502020204030204" pitchFamily="34" charset="0"/>
                <a:cs typeface="Calibri" panose="020F0502020204030204" pitchFamily="34" charset="0"/>
              </a:rPr>
              <a:t> se tendrían que codificar las instrucciones que obtienen la información que la aplicación necesita, por ejemplo de una base de datos o de una API.</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pueden diseñar Splash </a:t>
            </a:r>
            <a:r>
              <a:rPr lang="es-ES" sz="2400" dirty="0" err="1">
                <a:solidFill>
                  <a:schemeClr val="tx1"/>
                </a:solidFill>
                <a:latin typeface="Calibri" panose="020F0502020204030204" pitchFamily="34" charset="0"/>
                <a:cs typeface="Calibri" panose="020F0502020204030204" pitchFamily="34" charset="0"/>
              </a:rPr>
              <a:t>Screens</a:t>
            </a:r>
            <a:r>
              <a:rPr lang="es-ES" sz="2400" dirty="0">
                <a:solidFill>
                  <a:schemeClr val="tx1"/>
                </a:solidFill>
                <a:latin typeface="Calibri" panose="020F0502020204030204" pitchFamily="34" charset="0"/>
                <a:cs typeface="Calibri" panose="020F0502020204030204" pitchFamily="34" charset="0"/>
              </a:rPr>
              <a:t> muy vistosas utilizando las animaciones que se verán al final de esta unidad.</a:t>
            </a:r>
          </a:p>
        </p:txBody>
      </p:sp>
      <p:pic>
        <p:nvPicPr>
          <p:cNvPr id="2" name="Imagen 1">
            <a:extLst>
              <a:ext uri="{FF2B5EF4-FFF2-40B4-BE49-F238E27FC236}">
                <a16:creationId xmlns:a16="http://schemas.microsoft.com/office/drawing/2014/main" id="{AB368D82-21E8-4CF2-ADCF-527CDFA4102A}"/>
              </a:ext>
            </a:extLst>
          </p:cNvPr>
          <p:cNvPicPr>
            <a:picLocks noChangeAspect="1"/>
          </p:cNvPicPr>
          <p:nvPr/>
        </p:nvPicPr>
        <p:blipFill>
          <a:blip r:embed="rId3"/>
          <a:stretch>
            <a:fillRect/>
          </a:stretch>
        </p:blipFill>
        <p:spPr>
          <a:xfrm>
            <a:off x="7142707" y="1143571"/>
            <a:ext cx="4530650" cy="5234635"/>
          </a:xfrm>
          <a:prstGeom prst="rect">
            <a:avLst/>
          </a:prstGeom>
          <a:noFill/>
          <a:ln w="57150">
            <a:solidFill>
              <a:schemeClr val="accent2"/>
            </a:solidFill>
          </a:ln>
        </p:spPr>
      </p:pic>
    </p:spTree>
    <p:extLst>
      <p:ext uri="{BB962C8B-B14F-4D97-AF65-F5344CB8AC3E}">
        <p14:creationId xmlns:p14="http://schemas.microsoft.com/office/powerpoint/2010/main" val="2137380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t>
            </a:r>
            <a:r>
              <a:rPr lang="es-ES" sz="3600" b="1" cap="none" dirty="0" err="1">
                <a:solidFill>
                  <a:schemeClr val="accent1"/>
                </a:solidFill>
                <a:latin typeface="Calibri" panose="020F0502020204030204" pitchFamily="34" charset="0"/>
                <a:cs typeface="Calibri" panose="020F0502020204030204" pitchFamily="34" charset="0"/>
              </a:rPr>
              <a:t>Onboarding</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Se conoce como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(subir a bordo) a una serie de pantallas que se muestran en la aplicación a modo de presentación de la misma.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Mediante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puede explicar al usuario en pocos pasos el funcionamiento de la aplicación.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También permite que el usuario introduzca datos, por ejemplo, en Telegram/</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Whatsapp</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en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pide el número de teléfono, la confirmación del mismo y el nombre de usuario.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Existen muchas técnicas para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en unos es obligado pasar por todos los pasos y en otros se permite saltárselo y pasar a la aplicación en sí.</a:t>
            </a:r>
          </a:p>
        </p:txBody>
      </p:sp>
    </p:spTree>
    <p:extLst>
      <p:ext uri="{BB962C8B-B14F-4D97-AF65-F5344CB8AC3E}">
        <p14:creationId xmlns:p14="http://schemas.microsoft.com/office/powerpoint/2010/main" val="3450975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t>
            </a:r>
            <a:r>
              <a:rPr lang="es-ES" sz="3600" b="1" cap="none" dirty="0" err="1">
                <a:solidFill>
                  <a:schemeClr val="accent1"/>
                </a:solidFill>
                <a:latin typeface="Calibri" panose="020F0502020204030204" pitchFamily="34" charset="0"/>
                <a:cs typeface="Calibri" panose="020F0502020204030204" pitchFamily="34" charset="0"/>
              </a:rPr>
              <a:t>Onboarding</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solo debe mostrarse la primera vez que se abre la aplicación tras ser instalada.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Si en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recogen datos necesarios para el funcionamiento, este se seguirá mostrando mientras no se hayan recogido esos datos.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En aplicaciones donde se puede realizar cambio de usuario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mostrará cada vez que el usuario actual salga del sistema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logout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spTree>
    <p:extLst>
      <p:ext uri="{BB962C8B-B14F-4D97-AF65-F5344CB8AC3E}">
        <p14:creationId xmlns:p14="http://schemas.microsoft.com/office/powerpoint/2010/main" val="300945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t>
            </a:r>
            <a:r>
              <a:rPr lang="es-ES" sz="3600" b="1" cap="none" dirty="0" err="1">
                <a:solidFill>
                  <a:schemeClr val="accent1"/>
                </a:solidFill>
                <a:latin typeface="Calibri" panose="020F0502020204030204" pitchFamily="34" charset="0"/>
                <a:cs typeface="Calibri" panose="020F0502020204030204" pitchFamily="34" charset="0"/>
              </a:rPr>
              <a:t>Onboarding</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En internet se pueden encontrar muchas técnicas y buenas prácticas para diseñar un buen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 continuación se muestran un par de ejemplos:</a:t>
            </a:r>
          </a:p>
        </p:txBody>
      </p:sp>
      <p:pic>
        <p:nvPicPr>
          <p:cNvPr id="6" name="Imagen 5">
            <a:extLst>
              <a:ext uri="{FF2B5EF4-FFF2-40B4-BE49-F238E27FC236}">
                <a16:creationId xmlns:a16="http://schemas.microsoft.com/office/drawing/2014/main" id="{18F4C6A0-D1F1-46C0-92CE-AE6AF3F95631}"/>
              </a:ext>
            </a:extLst>
          </p:cNvPr>
          <p:cNvPicPr/>
          <p:nvPr/>
        </p:nvPicPr>
        <p:blipFill>
          <a:blip r:embed="rId3"/>
          <a:stretch>
            <a:fillRect/>
          </a:stretch>
        </p:blipFill>
        <p:spPr>
          <a:xfrm>
            <a:off x="598185" y="3079447"/>
            <a:ext cx="6601320" cy="2922922"/>
          </a:xfrm>
          <a:prstGeom prst="rect">
            <a:avLst/>
          </a:prstGeom>
          <a:noFill/>
          <a:ln w="57150">
            <a:solidFill>
              <a:schemeClr val="accent2"/>
            </a:solidFill>
          </a:ln>
        </p:spPr>
      </p:pic>
      <p:pic>
        <p:nvPicPr>
          <p:cNvPr id="7" name="Imagen 6">
            <a:extLst>
              <a:ext uri="{FF2B5EF4-FFF2-40B4-BE49-F238E27FC236}">
                <a16:creationId xmlns:a16="http://schemas.microsoft.com/office/drawing/2014/main" id="{CAFB93B6-A2DD-4D48-BCF3-F5414302E3EE}"/>
              </a:ext>
            </a:extLst>
          </p:cNvPr>
          <p:cNvPicPr/>
          <p:nvPr/>
        </p:nvPicPr>
        <p:blipFill rotWithShape="1">
          <a:blip r:embed="rId4" cstate="print">
            <a:extLst>
              <a:ext uri="{28A0092B-C50C-407E-A947-70E740481C1C}">
                <a14:useLocalDpi xmlns:a14="http://schemas.microsoft.com/office/drawing/2010/main" val="0"/>
              </a:ext>
            </a:extLst>
          </a:blip>
          <a:srcRect l="10278" t="3391" r="10299" b="6008"/>
          <a:stretch/>
        </p:blipFill>
        <p:spPr bwMode="auto">
          <a:xfrm>
            <a:off x="7608168" y="3079447"/>
            <a:ext cx="3985647" cy="2922922"/>
          </a:xfrm>
          <a:prstGeom prst="rect">
            <a:avLst/>
          </a:prstGeom>
          <a:noFill/>
          <a:ln w="57150">
            <a:solidFill>
              <a:schemeClr val="accent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835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t>
            </a:r>
            <a:r>
              <a:rPr lang="es-ES" sz="3600" b="1" cap="none" dirty="0" err="1">
                <a:solidFill>
                  <a:schemeClr val="accent1"/>
                </a:solidFill>
                <a:latin typeface="Calibri" panose="020F0502020204030204" pitchFamily="34" charset="0"/>
                <a:cs typeface="Calibri" panose="020F0502020204030204" pitchFamily="34" charset="0"/>
              </a:rPr>
              <a:t>Onboarding</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Crear un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con Jetpack Compose y Navegación es muy sencillo utilizando la navegación, se puede elegir una de las siguientes técnicas: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Crear tantas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como pantallas tenga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y controlar la navegación entre ellas.</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Crear una única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con un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HorizontalPager</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(si se recogen datos obligatorios se deberá controlar la navegación entre las páginas con botones).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Al acabar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tendrá que navegar a una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que ya tenga funcionalidad de la aplicación.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540591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a:t>
            </a:r>
            <a:r>
              <a:rPr lang="es-ES" sz="3600" b="1" cap="none" dirty="0" err="1">
                <a:solidFill>
                  <a:schemeClr val="accent1"/>
                </a:solidFill>
                <a:latin typeface="Calibri" panose="020F0502020204030204" pitchFamily="34" charset="0"/>
                <a:cs typeface="Calibri" panose="020F0502020204030204" pitchFamily="34" charset="0"/>
              </a:rPr>
              <a:t>Onboarding</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Para que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solo se muestre la primera vez que se ejecute la aplicación (o cuando sea necesario si por ejemplo el usuario hace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logout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debe almacenar de alguna manera esa información.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En la UD7 Persistencia se estudiará cómo guardar preferencias de la aplicación que permitirán almacenar esta información.</a:t>
            </a:r>
          </a:p>
        </p:txBody>
      </p:sp>
    </p:spTree>
    <p:extLst>
      <p:ext uri="{BB962C8B-B14F-4D97-AF65-F5344CB8AC3E}">
        <p14:creationId xmlns:p14="http://schemas.microsoft.com/office/powerpoint/2010/main" val="2104860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2</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Estudio de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de ejemplo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3</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act</a:t>
            </a: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290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61922"/>
            <a:ext cx="8529685"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unidad anterior se estudió cómo centralizar valores y con ello cómo poder crear </a:t>
            </a:r>
            <a:r>
              <a:rPr lang="es-ES" sz="2800" b="1" dirty="0">
                <a:solidFill>
                  <a:schemeClr val="tx1"/>
                </a:solidFill>
                <a:latin typeface="Calibri" panose="020F0502020204030204" pitchFamily="34" charset="0"/>
                <a:cs typeface="Calibri" panose="020F0502020204030204" pitchFamily="34" charset="0"/>
              </a:rPr>
              <a:t>una paleta de colores</a:t>
            </a:r>
            <a:r>
              <a:rPr lang="es-ES" sz="2800" dirty="0">
                <a:solidFill>
                  <a:schemeClr val="tx1"/>
                </a:solidFill>
                <a:latin typeface="Calibri" panose="020F0502020204030204" pitchFamily="34" charset="0"/>
                <a:cs typeface="Calibri" panose="020F0502020204030204" pitchFamily="34" charset="0"/>
              </a:rPr>
              <a:t> dentro del archivo </a:t>
            </a:r>
            <a:r>
              <a:rPr lang="es-ES" sz="2800" b="1" dirty="0">
                <a:solidFill>
                  <a:schemeClr val="tx1"/>
                </a:solidFill>
                <a:latin typeface="Calibri" panose="020F0502020204030204" pitchFamily="34" charset="0"/>
                <a:cs typeface="Calibri" panose="020F0502020204030204" pitchFamily="34" charset="0"/>
              </a:rPr>
              <a:t>res</a:t>
            </a:r>
            <a:r>
              <a:rPr lang="es-ES" sz="2800"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values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a:solidFill>
                  <a:schemeClr val="tx1"/>
                </a:solidFill>
                <a:latin typeface="Calibri" panose="020F0502020204030204" pitchFamily="34" charset="0"/>
                <a:cs typeface="Calibri" panose="020F0502020204030204" pitchFamily="34" charset="0"/>
              </a:rPr>
              <a:t> </a:t>
            </a:r>
            <a:r>
              <a:rPr lang="es-ES" sz="2800" b="1" dirty="0">
                <a:solidFill>
                  <a:schemeClr val="tx1"/>
                </a:solidFill>
                <a:latin typeface="Calibri" panose="020F0502020204030204" pitchFamily="34" charset="0"/>
                <a:cs typeface="Calibri" panose="020F0502020204030204" pitchFamily="34" charset="0"/>
              </a:rPr>
              <a:t>colors.xml</a:t>
            </a:r>
            <a:r>
              <a:rPr lang="es-ES" sz="2800" dirty="0">
                <a:solidFill>
                  <a:schemeClr val="tx1"/>
                </a:solidFill>
                <a:latin typeface="Calibri" panose="020F0502020204030204" pitchFamily="34" charset="0"/>
                <a:cs typeface="Calibri" panose="020F0502020204030204" pitchFamily="34" charset="0"/>
              </a:rPr>
              <a:t> con la que crear un tema para toda la aplicación.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Aunque este archivo es totalmente funcional no sigue las bases de Material </a:t>
            </a:r>
            <a:r>
              <a:rPr lang="es-ES" sz="2800" dirty="0" err="1">
                <a:solidFill>
                  <a:schemeClr val="tx1"/>
                </a:solidFill>
                <a:latin typeface="Calibri" panose="020F0502020204030204" pitchFamily="34" charset="0"/>
                <a:cs typeface="Calibri" panose="020F0502020204030204" pitchFamily="34" charset="0"/>
              </a:rPr>
              <a:t>Design</a:t>
            </a:r>
            <a:r>
              <a:rPr lang="es-ES" sz="2800" dirty="0">
                <a:solidFill>
                  <a:schemeClr val="tx1"/>
                </a:solidFill>
                <a:latin typeface="Calibri" panose="020F0502020204030204" pitchFamily="34" charset="0"/>
                <a:cs typeface="Calibri" panose="020F0502020204030204" pitchFamily="34" charset="0"/>
              </a:rPr>
              <a:t> y se debe evitar su uso.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Dentro de esa misma carpeta se encuentra el archivo </a:t>
            </a:r>
            <a:r>
              <a:rPr lang="es-ES" sz="2800" b="1" dirty="0">
                <a:solidFill>
                  <a:schemeClr val="tx1"/>
                </a:solidFill>
                <a:latin typeface="Calibri" panose="020F0502020204030204" pitchFamily="34" charset="0"/>
                <a:cs typeface="Calibri" panose="020F0502020204030204" pitchFamily="34" charset="0"/>
              </a:rPr>
              <a:t>themes.xml</a:t>
            </a:r>
            <a:r>
              <a:rPr lang="es-ES" sz="2800" dirty="0">
                <a:solidFill>
                  <a:schemeClr val="tx1"/>
                </a:solidFill>
                <a:latin typeface="Calibri" panose="020F0502020204030204" pitchFamily="34" charset="0"/>
                <a:cs typeface="Calibri" panose="020F0502020204030204" pitchFamily="34" charset="0"/>
              </a:rPr>
              <a:t> que indica el tema base sobre el que se construye el tema de </a:t>
            </a:r>
            <a:r>
              <a:rPr lang="es-ES" sz="2800" b="1" dirty="0">
                <a:solidFill>
                  <a:schemeClr val="tx1"/>
                </a:solidFill>
                <a:latin typeface="Calibri" panose="020F0502020204030204" pitchFamily="34" charset="0"/>
                <a:cs typeface="Calibri" panose="020F0502020204030204" pitchFamily="34" charset="0"/>
              </a:rPr>
              <a:t>Jetpack Compose</a:t>
            </a:r>
            <a:r>
              <a:rPr lang="es-ES" sz="28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9D8A177E-9BDE-4EB2-A2AE-B1466619CC36}"/>
              </a:ext>
            </a:extLst>
          </p:cNvPr>
          <p:cNvPicPr>
            <a:picLocks noChangeAspect="1"/>
          </p:cNvPicPr>
          <p:nvPr/>
        </p:nvPicPr>
        <p:blipFill>
          <a:blip r:embed="rId2"/>
          <a:stretch>
            <a:fillRect/>
          </a:stretch>
        </p:blipFill>
        <p:spPr>
          <a:xfrm>
            <a:off x="9146538" y="1161922"/>
            <a:ext cx="2526819" cy="5216285"/>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131F8A30-AF20-4B22-B37A-D8AACBF4F959}"/>
              </a:ext>
            </a:extLst>
          </p:cNvPr>
          <p:cNvCxnSpPr>
            <a:cxnSpLocks/>
          </p:cNvCxnSpPr>
          <p:nvPr/>
        </p:nvCxnSpPr>
        <p:spPr>
          <a:xfrm flipV="1">
            <a:off x="8773397" y="5409135"/>
            <a:ext cx="648072" cy="17293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 name="Rectángulo 6">
            <a:extLst>
              <a:ext uri="{FF2B5EF4-FFF2-40B4-BE49-F238E27FC236}">
                <a16:creationId xmlns:a16="http://schemas.microsoft.com/office/drawing/2014/main" id="{5C9E55E0-41D9-4F3E-8C87-47CFD094E308}"/>
              </a:ext>
            </a:extLst>
          </p:cNvPr>
          <p:cNvSpPr/>
          <p:nvPr/>
        </p:nvSpPr>
        <p:spPr>
          <a:xfrm>
            <a:off x="9509847" y="5085184"/>
            <a:ext cx="1698721" cy="9361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69786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61922"/>
            <a:ext cx="8529685"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Cuando se crea un proyecto en Android Studio por defecto se crea un </a:t>
            </a:r>
            <a:r>
              <a:rPr lang="es-ES" sz="2800" b="1" dirty="0">
                <a:solidFill>
                  <a:schemeClr val="tx1"/>
                </a:solidFill>
                <a:latin typeface="Calibri" panose="020F0502020204030204" pitchFamily="34" charset="0"/>
                <a:cs typeface="Calibri" panose="020F0502020204030204" pitchFamily="34" charset="0"/>
              </a:rPr>
              <a:t>tema Jetpack Compose</a:t>
            </a:r>
            <a:r>
              <a:rPr lang="es-ES" sz="2800" dirty="0">
                <a:solidFill>
                  <a:schemeClr val="tx1"/>
                </a:solidFill>
                <a:latin typeface="Calibri" panose="020F0502020204030204" pitchFamily="34" charset="0"/>
                <a:cs typeface="Calibri" panose="020F0502020204030204" pitchFamily="34" charset="0"/>
              </a:rPr>
              <a:t> propio basado en </a:t>
            </a:r>
            <a:r>
              <a:rPr lang="es-ES" sz="2800" b="1" dirty="0">
                <a:solidFill>
                  <a:schemeClr val="tx1"/>
                </a:solidFill>
                <a:latin typeface="Calibri" panose="020F0502020204030204" pitchFamily="34" charset="0"/>
                <a:cs typeface="Calibri" panose="020F0502020204030204" pitchFamily="34" charset="0"/>
              </a:rPr>
              <a:t>Material </a:t>
            </a:r>
            <a:r>
              <a:rPr lang="es-ES" sz="2800" b="1" dirty="0" err="1">
                <a:solidFill>
                  <a:schemeClr val="tx1"/>
                </a:solidFill>
                <a:latin typeface="Calibri" panose="020F0502020204030204" pitchFamily="34" charset="0"/>
                <a:cs typeface="Calibri" panose="020F0502020204030204" pitchFamily="34" charset="0"/>
              </a:rPr>
              <a:t>Design</a:t>
            </a:r>
            <a:r>
              <a:rPr lang="es-ES" sz="2800" dirty="0">
                <a:solidFill>
                  <a:schemeClr val="tx1"/>
                </a:solidFill>
                <a:latin typeface="Calibri" panose="020F0502020204030204" pitchFamily="34" charset="0"/>
                <a:cs typeface="Calibri" panose="020F0502020204030204" pitchFamily="34" charset="0"/>
              </a:rPr>
              <a:t> que se puede personalizar.</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archivos de este tema se encuentran dentro de la carpeta </a:t>
            </a:r>
            <a:r>
              <a:rPr lang="es-ES" sz="2800" b="1" dirty="0" err="1">
                <a:solidFill>
                  <a:schemeClr val="tx1"/>
                </a:solidFill>
                <a:latin typeface="Calibri" panose="020F0502020204030204" pitchFamily="34" charset="0"/>
                <a:cs typeface="Calibri" panose="020F0502020204030204" pitchFamily="34" charset="0"/>
              </a:rPr>
              <a:t>ui</a:t>
            </a:r>
            <a:r>
              <a:rPr lang="es-ES" sz="2800" b="1" dirty="0">
                <a:solidFill>
                  <a:schemeClr val="tx1"/>
                </a:solidFill>
                <a:latin typeface="Calibri" panose="020F0502020204030204" pitchFamily="34" charset="0"/>
                <a:cs typeface="Calibri" panose="020F0502020204030204" pitchFamily="34" charset="0"/>
              </a:rPr>
              <a:t> -&gt; </a:t>
            </a:r>
            <a:r>
              <a:rPr lang="es-ES" sz="2800" b="1" dirty="0" err="1">
                <a:solidFill>
                  <a:schemeClr val="tx1"/>
                </a:solidFill>
                <a:latin typeface="Calibri" panose="020F0502020204030204" pitchFamily="34" charset="0"/>
                <a:cs typeface="Calibri" panose="020F0502020204030204" pitchFamily="34" charset="0"/>
              </a:rPr>
              <a:t>theme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 partir de ahora para configurar el tema de la aplicación se hará uso de estos archivos.</a:t>
            </a:r>
          </a:p>
        </p:txBody>
      </p:sp>
      <p:pic>
        <p:nvPicPr>
          <p:cNvPr id="2" name="Imagen 1">
            <a:extLst>
              <a:ext uri="{FF2B5EF4-FFF2-40B4-BE49-F238E27FC236}">
                <a16:creationId xmlns:a16="http://schemas.microsoft.com/office/drawing/2014/main" id="{9D8A177E-9BDE-4EB2-A2AE-B1466619CC36}"/>
              </a:ext>
            </a:extLst>
          </p:cNvPr>
          <p:cNvPicPr>
            <a:picLocks noChangeAspect="1"/>
          </p:cNvPicPr>
          <p:nvPr/>
        </p:nvPicPr>
        <p:blipFill>
          <a:blip r:embed="rId2"/>
          <a:stretch>
            <a:fillRect/>
          </a:stretch>
        </p:blipFill>
        <p:spPr>
          <a:xfrm>
            <a:off x="9146538" y="1161922"/>
            <a:ext cx="2526819" cy="5216285"/>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131F8A30-AF20-4B22-B37A-D8AACBF4F959}"/>
              </a:ext>
            </a:extLst>
          </p:cNvPr>
          <p:cNvCxnSpPr>
            <a:cxnSpLocks/>
          </p:cNvCxnSpPr>
          <p:nvPr/>
        </p:nvCxnSpPr>
        <p:spPr>
          <a:xfrm flipV="1">
            <a:off x="9336360" y="3400085"/>
            <a:ext cx="648072" cy="17293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 name="Rectángulo 6">
            <a:extLst>
              <a:ext uri="{FF2B5EF4-FFF2-40B4-BE49-F238E27FC236}">
                <a16:creationId xmlns:a16="http://schemas.microsoft.com/office/drawing/2014/main" id="{5C9E55E0-41D9-4F3E-8C87-47CFD094E308}"/>
              </a:ext>
            </a:extLst>
          </p:cNvPr>
          <p:cNvSpPr/>
          <p:nvPr/>
        </p:nvSpPr>
        <p:spPr>
          <a:xfrm>
            <a:off x="9509847" y="5085184"/>
            <a:ext cx="1698721" cy="9361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BED51BA3-7DEB-423A-B012-092EDFFE69FA}"/>
              </a:ext>
            </a:extLst>
          </p:cNvPr>
          <p:cNvSpPr/>
          <p:nvPr/>
        </p:nvSpPr>
        <p:spPr>
          <a:xfrm>
            <a:off x="9984432" y="2780928"/>
            <a:ext cx="1512168" cy="129614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B50D238F-3B4D-4159-B705-CC0C9EAC7B12}"/>
              </a:ext>
            </a:extLst>
          </p:cNvPr>
          <p:cNvCxnSpPr>
            <a:cxnSpLocks/>
          </p:cNvCxnSpPr>
          <p:nvPr/>
        </p:nvCxnSpPr>
        <p:spPr>
          <a:xfrm flipV="1">
            <a:off x="10747867" y="4987376"/>
            <a:ext cx="504056" cy="504055"/>
          </a:xfrm>
          <a:prstGeom prst="straightConnector1">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A2514096-2F7F-4219-9222-9ECEF74FBC4B}"/>
              </a:ext>
            </a:extLst>
          </p:cNvPr>
          <p:cNvCxnSpPr>
            <a:cxnSpLocks/>
          </p:cNvCxnSpPr>
          <p:nvPr/>
        </p:nvCxnSpPr>
        <p:spPr>
          <a:xfrm>
            <a:off x="10820691" y="4987376"/>
            <a:ext cx="358409" cy="601864"/>
          </a:xfrm>
          <a:prstGeom prst="straightConnector1">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21703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tema se define dentro del archivo </a:t>
            </a:r>
            <a:r>
              <a:rPr lang="es-ES" sz="2800" b="1" dirty="0" err="1">
                <a:solidFill>
                  <a:schemeClr val="tx1"/>
                </a:solidFill>
                <a:latin typeface="Calibri" panose="020F0502020204030204" pitchFamily="34" charset="0"/>
                <a:cs typeface="Calibri" panose="020F0502020204030204" pitchFamily="34" charset="0"/>
              </a:rPr>
              <a:t>Theme.kt</a:t>
            </a:r>
            <a:r>
              <a:rPr lang="es-ES" sz="2800" dirty="0">
                <a:solidFill>
                  <a:schemeClr val="tx1"/>
                </a:solidFill>
                <a:latin typeface="Calibri" panose="020F0502020204030204" pitchFamily="34" charset="0"/>
                <a:cs typeface="Calibri" panose="020F0502020204030204" pitchFamily="34" charset="0"/>
              </a:rPr>
              <a:t> su contenido es el siguiente: </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3C93581D-EAAC-4062-BDA2-4F28D34930C9}"/>
              </a:ext>
            </a:extLst>
          </p:cNvPr>
          <p:cNvPicPr>
            <a:picLocks noChangeAspect="1"/>
          </p:cNvPicPr>
          <p:nvPr/>
        </p:nvPicPr>
        <p:blipFill>
          <a:blip r:embed="rId2"/>
          <a:stretch>
            <a:fillRect/>
          </a:stretch>
        </p:blipFill>
        <p:spPr>
          <a:xfrm>
            <a:off x="518643" y="2348880"/>
            <a:ext cx="4128544" cy="3762598"/>
          </a:xfrm>
          <a:prstGeom prst="rect">
            <a:avLst/>
          </a:prstGeom>
          <a:noFill/>
          <a:ln w="57150">
            <a:solidFill>
              <a:schemeClr val="accent2"/>
            </a:solidFill>
          </a:ln>
        </p:spPr>
      </p:pic>
      <p:pic>
        <p:nvPicPr>
          <p:cNvPr id="7" name="Imagen 6">
            <a:extLst>
              <a:ext uri="{FF2B5EF4-FFF2-40B4-BE49-F238E27FC236}">
                <a16:creationId xmlns:a16="http://schemas.microsoft.com/office/drawing/2014/main" id="{B0F8AE92-B631-4278-853E-2F47D9CDAFF1}"/>
              </a:ext>
            </a:extLst>
          </p:cNvPr>
          <p:cNvPicPr>
            <a:picLocks noChangeAspect="1"/>
          </p:cNvPicPr>
          <p:nvPr/>
        </p:nvPicPr>
        <p:blipFill>
          <a:blip r:embed="rId3"/>
          <a:stretch>
            <a:fillRect/>
          </a:stretch>
        </p:blipFill>
        <p:spPr>
          <a:xfrm>
            <a:off x="8981501" y="2105122"/>
            <a:ext cx="2691856" cy="2267508"/>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6DA144E4-1A80-4A94-9331-CDDE73938B4D}"/>
              </a:ext>
            </a:extLst>
          </p:cNvPr>
          <p:cNvCxnSpPr>
            <a:cxnSpLocks/>
          </p:cNvCxnSpPr>
          <p:nvPr/>
        </p:nvCxnSpPr>
        <p:spPr>
          <a:xfrm flipH="1">
            <a:off x="2333693" y="5370061"/>
            <a:ext cx="867810" cy="15222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8722AF86-38E6-44E6-AF44-354C90DAD5B0}"/>
              </a:ext>
            </a:extLst>
          </p:cNvPr>
          <p:cNvCxnSpPr>
            <a:cxnSpLocks/>
          </p:cNvCxnSpPr>
          <p:nvPr/>
        </p:nvCxnSpPr>
        <p:spPr>
          <a:xfrm flipH="1" flipV="1">
            <a:off x="10424692" y="2380255"/>
            <a:ext cx="662763" cy="21602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19CB5589-3F4B-4E79-BCAE-980BBE7560B0}"/>
              </a:ext>
            </a:extLst>
          </p:cNvPr>
          <p:cNvCxnSpPr>
            <a:cxnSpLocks/>
          </p:cNvCxnSpPr>
          <p:nvPr/>
        </p:nvCxnSpPr>
        <p:spPr>
          <a:xfrm flipH="1" flipV="1">
            <a:off x="2256114" y="5665742"/>
            <a:ext cx="624164" cy="25202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A38D31ED-54A7-4DDC-94DA-6E96289C0431}"/>
              </a:ext>
            </a:extLst>
          </p:cNvPr>
          <p:cNvCxnSpPr>
            <a:cxnSpLocks/>
          </p:cNvCxnSpPr>
          <p:nvPr/>
        </p:nvCxnSpPr>
        <p:spPr>
          <a:xfrm flipH="1" flipV="1">
            <a:off x="10424692" y="3038475"/>
            <a:ext cx="662763" cy="21602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8" name="Imagen 17">
            <a:extLst>
              <a:ext uri="{FF2B5EF4-FFF2-40B4-BE49-F238E27FC236}">
                <a16:creationId xmlns:a16="http://schemas.microsoft.com/office/drawing/2014/main" id="{71F75F2E-18EA-4126-BD1E-454459687334}"/>
              </a:ext>
            </a:extLst>
          </p:cNvPr>
          <p:cNvPicPr>
            <a:picLocks noChangeAspect="1"/>
          </p:cNvPicPr>
          <p:nvPr/>
        </p:nvPicPr>
        <p:blipFill>
          <a:blip r:embed="rId4"/>
          <a:stretch>
            <a:fillRect/>
          </a:stretch>
        </p:blipFill>
        <p:spPr>
          <a:xfrm>
            <a:off x="5619984" y="3541664"/>
            <a:ext cx="2388720" cy="2840455"/>
          </a:xfrm>
          <a:prstGeom prst="rect">
            <a:avLst/>
          </a:prstGeom>
          <a:noFill/>
          <a:ln w="57150">
            <a:solidFill>
              <a:schemeClr val="accent2"/>
            </a:solidFill>
          </a:ln>
        </p:spPr>
      </p:pic>
      <p:pic>
        <p:nvPicPr>
          <p:cNvPr id="24" name="Imagen 23">
            <a:extLst>
              <a:ext uri="{FF2B5EF4-FFF2-40B4-BE49-F238E27FC236}">
                <a16:creationId xmlns:a16="http://schemas.microsoft.com/office/drawing/2014/main" id="{27A9C7EB-DA4F-46BB-B802-6B790866E316}"/>
              </a:ext>
            </a:extLst>
          </p:cNvPr>
          <p:cNvPicPr>
            <a:picLocks noChangeAspect="1"/>
          </p:cNvPicPr>
          <p:nvPr/>
        </p:nvPicPr>
        <p:blipFill rotWithShape="1">
          <a:blip r:embed="rId5"/>
          <a:srcRect l="30311" t="31037" b="48256"/>
          <a:stretch/>
        </p:blipFill>
        <p:spPr>
          <a:xfrm>
            <a:off x="5891725" y="1886826"/>
            <a:ext cx="1789407" cy="1097585"/>
          </a:xfrm>
          <a:prstGeom prst="rect">
            <a:avLst/>
          </a:prstGeom>
          <a:noFill/>
          <a:ln w="57150">
            <a:solidFill>
              <a:schemeClr val="accent2"/>
            </a:solidFill>
          </a:ln>
        </p:spPr>
      </p:pic>
      <p:cxnSp>
        <p:nvCxnSpPr>
          <p:cNvPr id="25" name="Conector recto de flecha 24">
            <a:extLst>
              <a:ext uri="{FF2B5EF4-FFF2-40B4-BE49-F238E27FC236}">
                <a16:creationId xmlns:a16="http://schemas.microsoft.com/office/drawing/2014/main" id="{3A358D54-4F73-42DD-8703-57E50122483E}"/>
              </a:ext>
            </a:extLst>
          </p:cNvPr>
          <p:cNvCxnSpPr>
            <a:cxnSpLocks/>
          </p:cNvCxnSpPr>
          <p:nvPr/>
        </p:nvCxnSpPr>
        <p:spPr>
          <a:xfrm flipH="1">
            <a:off x="4727848" y="2642535"/>
            <a:ext cx="1758899"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Conector recto de flecha 25">
            <a:extLst>
              <a:ext uri="{FF2B5EF4-FFF2-40B4-BE49-F238E27FC236}">
                <a16:creationId xmlns:a16="http://schemas.microsoft.com/office/drawing/2014/main" id="{7E0CD373-E864-4089-9904-DCB6AE4B864C}"/>
              </a:ext>
            </a:extLst>
          </p:cNvPr>
          <p:cNvCxnSpPr>
            <a:cxnSpLocks/>
          </p:cNvCxnSpPr>
          <p:nvPr/>
        </p:nvCxnSpPr>
        <p:spPr>
          <a:xfrm>
            <a:off x="7262185" y="2430943"/>
            <a:ext cx="1653001" cy="467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ector recto de flecha 27">
            <a:extLst>
              <a:ext uri="{FF2B5EF4-FFF2-40B4-BE49-F238E27FC236}">
                <a16:creationId xmlns:a16="http://schemas.microsoft.com/office/drawing/2014/main" id="{CE5C0951-71AD-4992-A4A7-4149835A5EDF}"/>
              </a:ext>
            </a:extLst>
          </p:cNvPr>
          <p:cNvCxnSpPr>
            <a:cxnSpLocks/>
          </p:cNvCxnSpPr>
          <p:nvPr/>
        </p:nvCxnSpPr>
        <p:spPr>
          <a:xfrm>
            <a:off x="6924168" y="2973029"/>
            <a:ext cx="0" cy="50559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27134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 partir de este momento es muy importante tener organizados en carpetas todos los componentes de la aplicación.</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ello se puede crear un paquete llamado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dentro de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ui</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donde ir creando los diferentes componentes de cada una de las pantallas.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Dentro del paquete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se pueden ubicar directamente los archivos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de cada pantalla o incluso se pueden crear diferentes paquetes nuevos si cada pantalla hace uso de varios archivos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3" name="Imagen 2">
            <a:extLst>
              <a:ext uri="{FF2B5EF4-FFF2-40B4-BE49-F238E27FC236}">
                <a16:creationId xmlns:a16="http://schemas.microsoft.com/office/drawing/2014/main" id="{5FD616C0-0276-458E-AA73-9424F7B01669}"/>
              </a:ext>
            </a:extLst>
          </p:cNvPr>
          <p:cNvPicPr>
            <a:picLocks noChangeAspect="1"/>
          </p:cNvPicPr>
          <p:nvPr/>
        </p:nvPicPr>
        <p:blipFill>
          <a:blip r:embed="rId3"/>
          <a:stretch>
            <a:fillRect/>
          </a:stretch>
        </p:blipFill>
        <p:spPr>
          <a:xfrm>
            <a:off x="983432" y="4708817"/>
            <a:ext cx="5269785" cy="1690984"/>
          </a:xfrm>
          <a:prstGeom prst="rect">
            <a:avLst/>
          </a:prstGeom>
          <a:noFill/>
          <a:ln w="57150">
            <a:solidFill>
              <a:schemeClr val="accent2"/>
            </a:solidFill>
          </a:ln>
        </p:spPr>
      </p:pic>
      <p:pic>
        <p:nvPicPr>
          <p:cNvPr id="7" name="Imagen 6">
            <a:extLst>
              <a:ext uri="{FF2B5EF4-FFF2-40B4-BE49-F238E27FC236}">
                <a16:creationId xmlns:a16="http://schemas.microsoft.com/office/drawing/2014/main" id="{C6C05923-6785-4586-A57A-CD73148A6D19}"/>
              </a:ext>
            </a:extLst>
          </p:cNvPr>
          <p:cNvPicPr>
            <a:picLocks noChangeAspect="1"/>
          </p:cNvPicPr>
          <p:nvPr/>
        </p:nvPicPr>
        <p:blipFill>
          <a:blip r:embed="rId4"/>
          <a:stretch>
            <a:fillRect/>
          </a:stretch>
        </p:blipFill>
        <p:spPr>
          <a:xfrm>
            <a:off x="9571266" y="4579088"/>
            <a:ext cx="1637302" cy="1950447"/>
          </a:xfrm>
          <a:prstGeom prst="rect">
            <a:avLst/>
          </a:prstGeom>
          <a:noFill/>
          <a:ln w="57150">
            <a:solidFill>
              <a:schemeClr val="accent2"/>
            </a:solidFill>
          </a:ln>
        </p:spPr>
      </p:pic>
      <p:pic>
        <p:nvPicPr>
          <p:cNvPr id="8" name="Imagen 7">
            <a:extLst>
              <a:ext uri="{FF2B5EF4-FFF2-40B4-BE49-F238E27FC236}">
                <a16:creationId xmlns:a16="http://schemas.microsoft.com/office/drawing/2014/main" id="{B5BBC3AF-031E-4BE5-A255-0EBABDE8132B}"/>
              </a:ext>
            </a:extLst>
          </p:cNvPr>
          <p:cNvPicPr>
            <a:picLocks noChangeAspect="1"/>
          </p:cNvPicPr>
          <p:nvPr/>
        </p:nvPicPr>
        <p:blipFill>
          <a:blip r:embed="rId5"/>
          <a:stretch>
            <a:fillRect/>
          </a:stretch>
        </p:blipFill>
        <p:spPr>
          <a:xfrm>
            <a:off x="7131014" y="4811708"/>
            <a:ext cx="1556779" cy="1485203"/>
          </a:xfrm>
          <a:prstGeom prst="rect">
            <a:avLst/>
          </a:prstGeom>
          <a:noFill/>
          <a:ln w="57150">
            <a:solidFill>
              <a:schemeClr val="accent2"/>
            </a:solidFill>
          </a:ln>
        </p:spPr>
      </p:pic>
    </p:spTree>
    <p:extLst>
      <p:ext uri="{BB962C8B-B14F-4D97-AF65-F5344CB8AC3E}">
        <p14:creationId xmlns:p14="http://schemas.microsoft.com/office/powerpoint/2010/main" val="837862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tema </a:t>
            </a:r>
            <a:r>
              <a:rPr lang="es-ES" sz="2800" b="1" dirty="0" err="1">
                <a:solidFill>
                  <a:schemeClr val="tx1"/>
                </a:solidFill>
                <a:latin typeface="Calibri" panose="020F0502020204030204" pitchFamily="34" charset="0"/>
                <a:cs typeface="Calibri" panose="020F0502020204030204" pitchFamily="34" charset="0"/>
              </a:rPr>
              <a:t>Theme.kt</a:t>
            </a:r>
            <a:r>
              <a:rPr lang="es-ES" sz="2800" dirty="0">
                <a:solidFill>
                  <a:schemeClr val="tx1"/>
                </a:solidFill>
                <a:latin typeface="Calibri" panose="020F0502020204030204" pitchFamily="34" charset="0"/>
                <a:cs typeface="Calibri" panose="020F0502020204030204" pitchFamily="34" charset="0"/>
              </a:rPr>
              <a:t> se divide en tres subsistemas: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Color.kt</a:t>
            </a:r>
            <a:r>
              <a:rPr lang="es-ES" sz="2800" dirty="0">
                <a:solidFill>
                  <a:schemeClr val="tx1"/>
                </a:solidFill>
                <a:latin typeface="Calibri" panose="020F0502020204030204" pitchFamily="34" charset="0"/>
                <a:cs typeface="Calibri" panose="020F0502020204030204" pitchFamily="34" charset="0"/>
              </a:rPr>
              <a:t>: paleta de colores.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Type.kt</a:t>
            </a:r>
            <a:r>
              <a:rPr lang="es-ES" sz="2800" dirty="0">
                <a:solidFill>
                  <a:schemeClr val="tx1"/>
                </a:solidFill>
                <a:latin typeface="Calibri" panose="020F0502020204030204" pitchFamily="34" charset="0"/>
                <a:cs typeface="Calibri" panose="020F0502020204030204" pitchFamily="34" charset="0"/>
              </a:rPr>
              <a:t>: tipografía de letras.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Shape.kt</a:t>
            </a:r>
            <a:r>
              <a:rPr lang="es-ES" sz="2800" dirty="0">
                <a:solidFill>
                  <a:schemeClr val="tx1"/>
                </a:solidFill>
                <a:latin typeface="Calibri" panose="020F0502020204030204" pitchFamily="34" charset="0"/>
                <a:cs typeface="Calibri" panose="020F0502020204030204" pitchFamily="34" charset="0"/>
              </a:rPr>
              <a:t>: formas (este archivo no se crea por defecto).</a:t>
            </a:r>
            <a:endParaRPr lang="es-ES" sz="28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Cuando se realizan cambios en cualquiera de estos tres archivos, se podrán ver los resultados automáticamente en los componentes de la aplicación Jetpack Compose que implementen Material3.</a:t>
            </a:r>
          </a:p>
        </p:txBody>
      </p:sp>
      <p:pic>
        <p:nvPicPr>
          <p:cNvPr id="6" name="Imagen 5">
            <a:extLst>
              <a:ext uri="{FF2B5EF4-FFF2-40B4-BE49-F238E27FC236}">
                <a16:creationId xmlns:a16="http://schemas.microsoft.com/office/drawing/2014/main" id="{B103E4D0-B226-4BFD-B1A3-28F3E82518A3}"/>
              </a:ext>
            </a:extLst>
          </p:cNvPr>
          <p:cNvPicPr>
            <a:picLocks noChangeAspect="1"/>
          </p:cNvPicPr>
          <p:nvPr/>
        </p:nvPicPr>
        <p:blipFill rotWithShape="1">
          <a:blip r:embed="rId2"/>
          <a:srcRect l="30311" t="31037" b="48256"/>
          <a:stretch/>
        </p:blipFill>
        <p:spPr>
          <a:xfrm>
            <a:off x="4804649" y="3140968"/>
            <a:ext cx="2582702" cy="1584176"/>
          </a:xfrm>
          <a:prstGeom prst="rect">
            <a:avLst/>
          </a:prstGeom>
          <a:noFill/>
          <a:ln w="57150">
            <a:solidFill>
              <a:schemeClr val="accent2"/>
            </a:solidFill>
          </a:ln>
        </p:spPr>
      </p:pic>
    </p:spTree>
    <p:extLst>
      <p:ext uri="{BB962C8B-B14F-4D97-AF65-F5344CB8AC3E}">
        <p14:creationId xmlns:p14="http://schemas.microsoft.com/office/powerpoint/2010/main" val="915170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Paleta de colores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Se compone de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6 colores clave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en la imagen siguiente se pueden ver los 5 colores clave del tema por defecto de Material 3 a los que se suma un color clave para errores.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Cada color se debe definir en 13 tonos diferentes desde 0 (negro) hasta 100 (blanco)</a:t>
            </a:r>
            <a:endParaRPr lang="es-ES" sz="2400" dirty="0">
              <a:solidFill>
                <a:schemeClr val="tx1"/>
              </a:solidFill>
              <a:latin typeface="Calibri" panose="020F0502020204030204" pitchFamily="34" charset="0"/>
              <a:cs typeface="Calibri" panose="020F0502020204030204" pitchFamily="34" charset="0"/>
            </a:endParaRPr>
          </a:p>
        </p:txBody>
      </p:sp>
      <p:pic>
        <p:nvPicPr>
          <p:cNvPr id="1026" name="Picture 2" descr="Cinco colores clave del modelo de referencia para crear un tema en M3.">
            <a:extLst>
              <a:ext uri="{FF2B5EF4-FFF2-40B4-BE49-F238E27FC236}">
                <a16:creationId xmlns:a16="http://schemas.microsoft.com/office/drawing/2014/main" id="{6A282861-14CA-4E75-AE12-1820769CD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52" t="18292" r="11310" b="14639"/>
          <a:stretch/>
        </p:blipFill>
        <p:spPr bwMode="auto">
          <a:xfrm>
            <a:off x="1919536" y="2780928"/>
            <a:ext cx="6264697" cy="1584176"/>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13 tones derived from a key color. ">
            <a:extLst>
              <a:ext uri="{FF2B5EF4-FFF2-40B4-BE49-F238E27FC236}">
                <a16:creationId xmlns:a16="http://schemas.microsoft.com/office/drawing/2014/main" id="{E42157EB-165E-4334-9084-50A8A27F1D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45" t="32607" r="6892" b="29351"/>
          <a:stretch/>
        </p:blipFill>
        <p:spPr bwMode="auto">
          <a:xfrm>
            <a:off x="2927648" y="5157192"/>
            <a:ext cx="7992889" cy="1008112"/>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25233EBC-4A7A-42DC-81DD-A291B0C89FD1}"/>
              </a:ext>
            </a:extLst>
          </p:cNvPr>
          <p:cNvPicPr>
            <a:picLocks noChangeAspect="1"/>
          </p:cNvPicPr>
          <p:nvPr/>
        </p:nvPicPr>
        <p:blipFill>
          <a:blip r:embed="rId5"/>
          <a:stretch>
            <a:fillRect/>
          </a:stretch>
        </p:blipFill>
        <p:spPr>
          <a:xfrm>
            <a:off x="9336360" y="2996952"/>
            <a:ext cx="798793" cy="925682"/>
          </a:xfrm>
          <a:prstGeom prst="rect">
            <a:avLst/>
          </a:prstGeom>
          <a:noFill/>
          <a:ln w="57150">
            <a:solidFill>
              <a:schemeClr val="accent2"/>
            </a:solidFill>
          </a:ln>
        </p:spPr>
      </p:pic>
    </p:spTree>
    <p:extLst>
      <p:ext uri="{BB962C8B-B14F-4D97-AF65-F5344CB8AC3E}">
        <p14:creationId xmlns:p14="http://schemas.microsoft.com/office/powerpoint/2010/main" val="1211147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Paleta de colores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cada uno de los 6 colores clave se deben elegir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4 tonalidades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que serán las que se definan en el tema de la aplicación.</a:t>
            </a:r>
            <a:endParaRPr lang="es-ES" sz="2400" b="1" dirty="0">
              <a:solidFill>
                <a:schemeClr val="tx1"/>
              </a:solidFill>
              <a:latin typeface="Calibri" panose="020F0502020204030204" pitchFamily="34" charset="0"/>
              <a:cs typeface="Calibri" panose="020F0502020204030204" pitchFamily="34" charset="0"/>
            </a:endParaRPr>
          </a:p>
        </p:txBody>
      </p:sp>
      <p:pic>
        <p:nvPicPr>
          <p:cNvPr id="2050" name="Picture 2" descr="Cuatro colores tonales de colores primario, secundario y terciario para los colores del modelo de referencia.">
            <a:extLst>
              <a:ext uri="{FF2B5EF4-FFF2-40B4-BE49-F238E27FC236}">
                <a16:creationId xmlns:a16="http://schemas.microsoft.com/office/drawing/2014/main" id="{F4133D28-BC54-45C8-8E13-E9498F375E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83" r="5096"/>
          <a:stretch/>
        </p:blipFill>
        <p:spPr bwMode="auto">
          <a:xfrm>
            <a:off x="911424" y="3263264"/>
            <a:ext cx="5022475" cy="1439122"/>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pic>
        <p:nvPicPr>
          <p:cNvPr id="2052" name="Picture 4" descr="Cuatro colores tonales de colores neutros del modelo de referencia.">
            <a:extLst>
              <a:ext uri="{FF2B5EF4-FFF2-40B4-BE49-F238E27FC236}">
                <a16:creationId xmlns:a16="http://schemas.microsoft.com/office/drawing/2014/main" id="{79824BB6-F22F-4890-8723-4402E31AC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99" t="8401" r="3716" b="7858"/>
          <a:stretch/>
        </p:blipFill>
        <p:spPr bwMode="auto">
          <a:xfrm>
            <a:off x="3584762" y="5024797"/>
            <a:ext cx="5022475" cy="1100113"/>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pic>
        <p:nvPicPr>
          <p:cNvPr id="2054" name="Picture 6" descr="A red color assigned as error and contrasting accent colors.">
            <a:extLst>
              <a:ext uri="{FF2B5EF4-FFF2-40B4-BE49-F238E27FC236}">
                <a16:creationId xmlns:a16="http://schemas.microsoft.com/office/drawing/2014/main" id="{F3593A4B-A9FF-489C-A287-7F3EB90B19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597" t="23044" r="7459" b="26146"/>
          <a:stretch/>
        </p:blipFill>
        <p:spPr bwMode="auto">
          <a:xfrm>
            <a:off x="6258103" y="3429000"/>
            <a:ext cx="5022475" cy="1100374"/>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cxnSp>
        <p:nvCxnSpPr>
          <p:cNvPr id="10" name="Conector recto de flecha 9">
            <a:extLst>
              <a:ext uri="{FF2B5EF4-FFF2-40B4-BE49-F238E27FC236}">
                <a16:creationId xmlns:a16="http://schemas.microsoft.com/office/drawing/2014/main" id="{F6397353-F69D-4778-B254-E1E98CBA006B}"/>
              </a:ext>
            </a:extLst>
          </p:cNvPr>
          <p:cNvCxnSpPr>
            <a:cxnSpLocks/>
          </p:cNvCxnSpPr>
          <p:nvPr/>
        </p:nvCxnSpPr>
        <p:spPr>
          <a:xfrm flipH="1" flipV="1">
            <a:off x="8676854" y="4343744"/>
            <a:ext cx="552056" cy="85083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31588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Paleta de colores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Los roles para los colores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Primary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Secondary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Tertiary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son:</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Primary</a:t>
            </a:r>
            <a:r>
              <a:rPr lang="es-ES" sz="2400" dirty="0">
                <a:solidFill>
                  <a:schemeClr val="tx1"/>
                </a:solidFill>
                <a:latin typeface="Calibri" panose="020F0502020204030204" pitchFamily="34" charset="0"/>
                <a:cs typeface="Calibri" panose="020F0502020204030204" pitchFamily="34" charset="0"/>
              </a:rPr>
              <a:t>: es el color de base, que se usa para componentes principales, como botones prominentes, estados activos y el tono de las superficies elevadas.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Secondary</a:t>
            </a:r>
            <a:r>
              <a:rPr lang="es-ES" sz="2400" dirty="0">
                <a:solidFill>
                  <a:schemeClr val="tx1"/>
                </a:solidFill>
                <a:latin typeface="Calibri" panose="020F0502020204030204" pitchFamily="34" charset="0"/>
                <a:cs typeface="Calibri" panose="020F0502020204030204" pitchFamily="34" charset="0"/>
              </a:rPr>
              <a:t>: se usa para componentes menos prominentes en la IU, como los chips de filtro.</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Tertiary</a:t>
            </a:r>
            <a:r>
              <a:rPr lang="es-ES" sz="2400" dirty="0">
                <a:solidFill>
                  <a:schemeClr val="tx1"/>
                </a:solidFill>
                <a:latin typeface="Calibri" panose="020F0502020204030204" pitchFamily="34" charset="0"/>
                <a:cs typeface="Calibri" panose="020F0502020204030204" pitchFamily="34" charset="0"/>
              </a:rPr>
              <a:t>: se usa para realizar contrastes.</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 obtener más información de cuándo usar cada color clave en la documentación oficial de Material: </a:t>
            </a:r>
            <a:r>
              <a:rPr lang="es-ES" sz="2400" dirty="0">
                <a:solidFill>
                  <a:schemeClr val="tx1"/>
                </a:solidFill>
                <a:latin typeface="Calibri" panose="020F0502020204030204" pitchFamily="34" charset="0"/>
                <a:cs typeface="Calibri" panose="020F0502020204030204" pitchFamily="34" charset="0"/>
                <a:hlinkClick r:id="rId3"/>
              </a:rPr>
              <a:t>Color roles</a:t>
            </a:r>
            <a:r>
              <a:rPr lang="es-ES" sz="2400" dirty="0">
                <a:solidFill>
                  <a:schemeClr val="tx1"/>
                </a:solidFill>
                <a:latin typeface="Calibri" panose="020F0502020204030204" pitchFamily="34" charset="0"/>
                <a:cs typeface="Calibri" panose="020F0502020204030204" pitchFamily="34" charset="0"/>
              </a:rPr>
              <a:t>.</a:t>
            </a:r>
          </a:p>
        </p:txBody>
      </p:sp>
      <p:pic>
        <p:nvPicPr>
          <p:cNvPr id="1026" name="Picture 2" descr="Cinco colores clave del modelo de referencia para crear un tema en M3.">
            <a:extLst>
              <a:ext uri="{FF2B5EF4-FFF2-40B4-BE49-F238E27FC236}">
                <a16:creationId xmlns:a16="http://schemas.microsoft.com/office/drawing/2014/main" id="{6A282861-14CA-4E75-AE12-1820769CDC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52" t="18292" r="11310" b="14639"/>
          <a:stretch/>
        </p:blipFill>
        <p:spPr bwMode="auto">
          <a:xfrm>
            <a:off x="3323691" y="5127448"/>
            <a:ext cx="5544617" cy="1402087"/>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495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Uso de los colores del tema Material</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Para poder utilizar los colores definidos del tema Material, ya sea el tema por defecto o una vez personalizada la paleta se debe hacer uso de la clase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MaterialTheme</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3" name="Imagen 2">
            <a:extLst>
              <a:ext uri="{FF2B5EF4-FFF2-40B4-BE49-F238E27FC236}">
                <a16:creationId xmlns:a16="http://schemas.microsoft.com/office/drawing/2014/main" id="{D56C7CCA-ADB0-4C98-9454-94B2FB7356C5}"/>
              </a:ext>
            </a:extLst>
          </p:cNvPr>
          <p:cNvPicPr>
            <a:picLocks noChangeAspect="1"/>
          </p:cNvPicPr>
          <p:nvPr/>
        </p:nvPicPr>
        <p:blipFill>
          <a:blip r:embed="rId3"/>
          <a:stretch>
            <a:fillRect/>
          </a:stretch>
        </p:blipFill>
        <p:spPr>
          <a:xfrm>
            <a:off x="1703512" y="4018371"/>
            <a:ext cx="4757283" cy="1694628"/>
          </a:xfrm>
          <a:prstGeom prst="rect">
            <a:avLst/>
          </a:prstGeom>
          <a:noFill/>
          <a:ln w="57150">
            <a:solidFill>
              <a:schemeClr val="accent2"/>
            </a:solidFill>
          </a:ln>
        </p:spPr>
      </p:pic>
      <p:pic>
        <p:nvPicPr>
          <p:cNvPr id="6" name="Imagen 5">
            <a:extLst>
              <a:ext uri="{FF2B5EF4-FFF2-40B4-BE49-F238E27FC236}">
                <a16:creationId xmlns:a16="http://schemas.microsoft.com/office/drawing/2014/main" id="{9333260C-6F8F-4B98-A43C-D66D321DA0F2}"/>
              </a:ext>
            </a:extLst>
          </p:cNvPr>
          <p:cNvPicPr>
            <a:picLocks noChangeAspect="1"/>
          </p:cNvPicPr>
          <p:nvPr/>
        </p:nvPicPr>
        <p:blipFill>
          <a:blip r:embed="rId4"/>
          <a:stretch>
            <a:fillRect/>
          </a:stretch>
        </p:blipFill>
        <p:spPr>
          <a:xfrm>
            <a:off x="7059591" y="4018371"/>
            <a:ext cx="3428897" cy="1694628"/>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6734E9A3-6C66-4AD7-960E-878D3AC343F5}"/>
              </a:ext>
            </a:extLst>
          </p:cNvPr>
          <p:cNvCxnSpPr>
            <a:cxnSpLocks/>
          </p:cNvCxnSpPr>
          <p:nvPr/>
        </p:nvCxnSpPr>
        <p:spPr>
          <a:xfrm flipH="1">
            <a:off x="5015880" y="4149080"/>
            <a:ext cx="533342" cy="35960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0E998514-2135-45D9-B36B-D4DB195A8CC4}"/>
              </a:ext>
            </a:extLst>
          </p:cNvPr>
          <p:cNvCxnSpPr>
            <a:cxnSpLocks/>
          </p:cNvCxnSpPr>
          <p:nvPr/>
        </p:nvCxnSpPr>
        <p:spPr>
          <a:xfrm flipH="1">
            <a:off x="5570487" y="4721326"/>
            <a:ext cx="533342" cy="35960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67096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paleta de colores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La elección de una paleta de colores es algo primordial en una aplicación que requiere de un exhaustivo estudio.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Con los suficientes conocimientos de diseño se puede crear la paleta de manera manual.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Si no se dispone de esos conocimientos se puede usar la herramienta que ofrece Material3: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https://m3.material.io/theme-builder#/custom</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esta herramienta se seleccionan los colores clave que se necesiten y automáticamente genera los tonos necesarios y muestra cómo se visualizarán en la aplicación.</a:t>
            </a:r>
          </a:p>
        </p:txBody>
      </p:sp>
    </p:spTree>
    <p:extLst>
      <p:ext uri="{BB962C8B-B14F-4D97-AF65-F5344CB8AC3E}">
        <p14:creationId xmlns:p14="http://schemas.microsoft.com/office/powerpoint/2010/main" val="280969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paleta de colores</a:t>
            </a:r>
          </a:p>
        </p:txBody>
      </p:sp>
      <p:pic>
        <p:nvPicPr>
          <p:cNvPr id="2" name="Imagen 1">
            <a:extLst>
              <a:ext uri="{FF2B5EF4-FFF2-40B4-BE49-F238E27FC236}">
                <a16:creationId xmlns:a16="http://schemas.microsoft.com/office/drawing/2014/main" id="{3BEF2A2E-D651-408C-A2A4-BF78610E559C}"/>
              </a:ext>
            </a:extLst>
          </p:cNvPr>
          <p:cNvPicPr>
            <a:picLocks noChangeAspect="1"/>
          </p:cNvPicPr>
          <p:nvPr/>
        </p:nvPicPr>
        <p:blipFill>
          <a:blip r:embed="rId3"/>
          <a:stretch>
            <a:fillRect/>
          </a:stretch>
        </p:blipFill>
        <p:spPr>
          <a:xfrm>
            <a:off x="518643" y="1708469"/>
            <a:ext cx="5433341" cy="4264850"/>
          </a:xfrm>
          <a:prstGeom prst="rect">
            <a:avLst/>
          </a:prstGeom>
          <a:noFill/>
          <a:ln w="57150">
            <a:solidFill>
              <a:schemeClr val="accent2"/>
            </a:solidFill>
          </a:ln>
        </p:spPr>
      </p:pic>
      <p:pic>
        <p:nvPicPr>
          <p:cNvPr id="3" name="Imagen 2">
            <a:extLst>
              <a:ext uri="{FF2B5EF4-FFF2-40B4-BE49-F238E27FC236}">
                <a16:creationId xmlns:a16="http://schemas.microsoft.com/office/drawing/2014/main" id="{2F824188-E966-428D-A989-71193F8AF7FB}"/>
              </a:ext>
            </a:extLst>
          </p:cNvPr>
          <p:cNvPicPr>
            <a:picLocks noChangeAspect="1"/>
          </p:cNvPicPr>
          <p:nvPr/>
        </p:nvPicPr>
        <p:blipFill>
          <a:blip r:embed="rId4"/>
          <a:stretch>
            <a:fillRect/>
          </a:stretch>
        </p:blipFill>
        <p:spPr>
          <a:xfrm>
            <a:off x="6240018" y="1928780"/>
            <a:ext cx="5432390" cy="3816976"/>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3CFC721D-6BEB-4559-BC44-1EA4B0D01C1B}"/>
              </a:ext>
            </a:extLst>
          </p:cNvPr>
          <p:cNvCxnSpPr>
            <a:cxnSpLocks/>
          </p:cNvCxnSpPr>
          <p:nvPr/>
        </p:nvCxnSpPr>
        <p:spPr>
          <a:xfrm flipV="1">
            <a:off x="263352" y="3573016"/>
            <a:ext cx="288032" cy="14401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44FE8544-47F9-4BEE-BD0A-2339C50F185A}"/>
              </a:ext>
            </a:extLst>
          </p:cNvPr>
          <p:cNvCxnSpPr>
            <a:cxnSpLocks/>
          </p:cNvCxnSpPr>
          <p:nvPr/>
        </p:nvCxnSpPr>
        <p:spPr>
          <a:xfrm flipH="1" flipV="1">
            <a:off x="983432" y="4594447"/>
            <a:ext cx="351656" cy="555084"/>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FD786980-D228-46AD-851C-5E246889C26E}"/>
              </a:ext>
            </a:extLst>
          </p:cNvPr>
          <p:cNvCxnSpPr>
            <a:cxnSpLocks/>
          </p:cNvCxnSpPr>
          <p:nvPr/>
        </p:nvCxnSpPr>
        <p:spPr>
          <a:xfrm>
            <a:off x="4627487" y="1799092"/>
            <a:ext cx="64807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83463291-5B54-4174-880B-C670BA895A26}"/>
              </a:ext>
            </a:extLst>
          </p:cNvPr>
          <p:cNvCxnSpPr>
            <a:cxnSpLocks/>
          </p:cNvCxnSpPr>
          <p:nvPr/>
        </p:nvCxnSpPr>
        <p:spPr>
          <a:xfrm flipV="1">
            <a:off x="5732759" y="1859343"/>
            <a:ext cx="0" cy="61341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0A61E4B1-F9DE-4C8B-90C5-A67DC817781A}"/>
              </a:ext>
            </a:extLst>
          </p:cNvPr>
          <p:cNvCxnSpPr>
            <a:cxnSpLocks/>
          </p:cNvCxnSpPr>
          <p:nvPr/>
        </p:nvCxnSpPr>
        <p:spPr>
          <a:xfrm>
            <a:off x="6888088" y="1450169"/>
            <a:ext cx="720080" cy="72008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36313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paleta de colores 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Color.kt</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Una vez decidida la paleta de colores, esta se debe introducir en la aplicación dentro del archivo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Color.kt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Este archivo por defecto tiene definidos algunos colores a modo de muestra.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Lo mejor es definir todos los colores de la paleta tanto para el modo claro como el modo oscuro de la manera en la que se utilizarán luego en la aplicación.</a:t>
            </a:r>
          </a:p>
        </p:txBody>
      </p:sp>
      <p:pic>
        <p:nvPicPr>
          <p:cNvPr id="2" name="Imagen 1">
            <a:extLst>
              <a:ext uri="{FF2B5EF4-FFF2-40B4-BE49-F238E27FC236}">
                <a16:creationId xmlns:a16="http://schemas.microsoft.com/office/drawing/2014/main" id="{9DAC359A-4DA2-45F3-B764-CEC9BEFF9242}"/>
              </a:ext>
            </a:extLst>
          </p:cNvPr>
          <p:cNvPicPr>
            <a:picLocks noChangeAspect="1"/>
          </p:cNvPicPr>
          <p:nvPr/>
        </p:nvPicPr>
        <p:blipFill>
          <a:blip r:embed="rId3"/>
          <a:stretch>
            <a:fillRect/>
          </a:stretch>
        </p:blipFill>
        <p:spPr>
          <a:xfrm>
            <a:off x="3683732" y="3645024"/>
            <a:ext cx="4824536" cy="1724042"/>
          </a:xfrm>
          <a:prstGeom prst="rect">
            <a:avLst/>
          </a:prstGeom>
          <a:noFill/>
          <a:ln w="57150">
            <a:solidFill>
              <a:schemeClr val="accent2"/>
            </a:solidFill>
          </a:ln>
        </p:spPr>
      </p:pic>
    </p:spTree>
    <p:extLst>
      <p:ext uri="{BB962C8B-B14F-4D97-AF65-F5344CB8AC3E}">
        <p14:creationId xmlns:p14="http://schemas.microsoft.com/office/powerpoint/2010/main" val="1539168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paleta de colores 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Color.kt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 continuación, se muestran todas las variables necesarias para </a:t>
            </a: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toda la paleta de colores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del tema por defecto de Material 3.</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Este mismo código se obtiene al utilizar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la herramienta de generación de paletas de Material 3</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3" name="Imagen 2">
            <a:extLst>
              <a:ext uri="{FF2B5EF4-FFF2-40B4-BE49-F238E27FC236}">
                <a16:creationId xmlns:a16="http://schemas.microsoft.com/office/drawing/2014/main" id="{347CF369-DD18-44BA-A2BD-C1CE393D0ECA}"/>
              </a:ext>
            </a:extLst>
          </p:cNvPr>
          <p:cNvPicPr>
            <a:picLocks noChangeAspect="1"/>
          </p:cNvPicPr>
          <p:nvPr/>
        </p:nvPicPr>
        <p:blipFill rotWithShape="1">
          <a:blip r:embed="rId4"/>
          <a:srcRect b="51050"/>
          <a:stretch/>
        </p:blipFill>
        <p:spPr>
          <a:xfrm>
            <a:off x="3071664" y="3212976"/>
            <a:ext cx="2545318" cy="3048182"/>
          </a:xfrm>
          <a:prstGeom prst="rect">
            <a:avLst/>
          </a:prstGeom>
          <a:noFill/>
          <a:ln w="57150">
            <a:solidFill>
              <a:schemeClr val="accent2"/>
            </a:solidFill>
          </a:ln>
        </p:spPr>
      </p:pic>
      <p:pic>
        <p:nvPicPr>
          <p:cNvPr id="6" name="Imagen 5">
            <a:extLst>
              <a:ext uri="{FF2B5EF4-FFF2-40B4-BE49-F238E27FC236}">
                <a16:creationId xmlns:a16="http://schemas.microsoft.com/office/drawing/2014/main" id="{13B41F86-ED48-4669-B338-B2F14082B6C7}"/>
              </a:ext>
            </a:extLst>
          </p:cNvPr>
          <p:cNvPicPr>
            <a:picLocks noChangeAspect="1"/>
          </p:cNvPicPr>
          <p:nvPr/>
        </p:nvPicPr>
        <p:blipFill rotWithShape="1">
          <a:blip r:embed="rId4"/>
          <a:srcRect t="48920" b="250"/>
          <a:stretch/>
        </p:blipFill>
        <p:spPr>
          <a:xfrm>
            <a:off x="6575020" y="3212976"/>
            <a:ext cx="2545318" cy="3165231"/>
          </a:xfrm>
          <a:prstGeom prst="rect">
            <a:avLst/>
          </a:prstGeom>
          <a:noFill/>
          <a:ln w="57150">
            <a:solidFill>
              <a:schemeClr val="accent2"/>
            </a:solidFill>
          </a:ln>
        </p:spPr>
      </p:pic>
    </p:spTree>
    <p:extLst>
      <p:ext uri="{BB962C8B-B14F-4D97-AF65-F5344CB8AC3E}">
        <p14:creationId xmlns:p14="http://schemas.microsoft.com/office/powerpoint/2010/main" val="3000148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paleta de colores 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Una vez añadida toda la paleta, se debe indicar dicha paleta en el subsistema de colores del tema de la aplicación en el archivo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2" name="Imagen 1">
            <a:extLst>
              <a:ext uri="{FF2B5EF4-FFF2-40B4-BE49-F238E27FC236}">
                <a16:creationId xmlns:a16="http://schemas.microsoft.com/office/drawing/2014/main" id="{A7B91E9E-E877-4736-8AF0-BFB9C73A848D}"/>
              </a:ext>
            </a:extLst>
          </p:cNvPr>
          <p:cNvPicPr>
            <a:picLocks noChangeAspect="1"/>
          </p:cNvPicPr>
          <p:nvPr/>
        </p:nvPicPr>
        <p:blipFill rotWithShape="1">
          <a:blip r:embed="rId3"/>
          <a:srcRect b="50284"/>
          <a:stretch/>
        </p:blipFill>
        <p:spPr>
          <a:xfrm>
            <a:off x="2218788" y="2574718"/>
            <a:ext cx="3301148" cy="3803490"/>
          </a:xfrm>
          <a:prstGeom prst="rect">
            <a:avLst/>
          </a:prstGeom>
          <a:noFill/>
          <a:ln w="57150">
            <a:solidFill>
              <a:schemeClr val="accent2"/>
            </a:solidFill>
          </a:ln>
        </p:spPr>
      </p:pic>
      <p:pic>
        <p:nvPicPr>
          <p:cNvPr id="7" name="Imagen 6">
            <a:extLst>
              <a:ext uri="{FF2B5EF4-FFF2-40B4-BE49-F238E27FC236}">
                <a16:creationId xmlns:a16="http://schemas.microsoft.com/office/drawing/2014/main" id="{8C3231ED-6936-4C41-8B81-965B652BF190}"/>
              </a:ext>
            </a:extLst>
          </p:cNvPr>
          <p:cNvPicPr>
            <a:picLocks noChangeAspect="1"/>
          </p:cNvPicPr>
          <p:nvPr/>
        </p:nvPicPr>
        <p:blipFill rotWithShape="1">
          <a:blip r:embed="rId3"/>
          <a:srcRect t="50284"/>
          <a:stretch/>
        </p:blipFill>
        <p:spPr>
          <a:xfrm>
            <a:off x="6672065" y="2574718"/>
            <a:ext cx="3301148" cy="3803490"/>
          </a:xfrm>
          <a:prstGeom prst="rect">
            <a:avLst/>
          </a:prstGeom>
          <a:noFill/>
          <a:ln w="57150">
            <a:solidFill>
              <a:schemeClr val="accent2"/>
            </a:solidFill>
          </a:ln>
        </p:spPr>
      </p:pic>
    </p:spTree>
    <p:extLst>
      <p:ext uri="{BB962C8B-B14F-4D97-AF65-F5344CB8AC3E}">
        <p14:creationId xmlns:p14="http://schemas.microsoft.com/office/powerpoint/2010/main" val="777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6225429"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El ejemplo que se va a estudiar consiste en una aplicación con dos pantallas.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La primera pantalla mostrará un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TextField</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para introducir el nombre y un botón para navegar a la segunda pantalla enviándole el nombre.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La segunda pantalla mostrará el nombre recibido y mostrará un botón para volver.</a:t>
            </a:r>
            <a:endPar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3" name="Imagen 2">
            <a:extLst>
              <a:ext uri="{FF2B5EF4-FFF2-40B4-BE49-F238E27FC236}">
                <a16:creationId xmlns:a16="http://schemas.microsoft.com/office/drawing/2014/main" id="{9F266E83-0486-41C0-A946-DB5CD421467A}"/>
              </a:ext>
            </a:extLst>
          </p:cNvPr>
          <p:cNvPicPr>
            <a:picLocks noChangeAspect="1"/>
          </p:cNvPicPr>
          <p:nvPr/>
        </p:nvPicPr>
        <p:blipFill>
          <a:blip r:embed="rId3"/>
          <a:stretch>
            <a:fillRect/>
          </a:stretch>
        </p:blipFill>
        <p:spPr>
          <a:xfrm>
            <a:off x="6875928" y="1588460"/>
            <a:ext cx="2120973" cy="4497616"/>
          </a:xfrm>
          <a:prstGeom prst="rect">
            <a:avLst/>
          </a:prstGeom>
          <a:noFill/>
          <a:ln w="57150">
            <a:solidFill>
              <a:schemeClr val="accent2"/>
            </a:solidFill>
          </a:ln>
        </p:spPr>
      </p:pic>
      <p:pic>
        <p:nvPicPr>
          <p:cNvPr id="7" name="Imagen 6">
            <a:extLst>
              <a:ext uri="{FF2B5EF4-FFF2-40B4-BE49-F238E27FC236}">
                <a16:creationId xmlns:a16="http://schemas.microsoft.com/office/drawing/2014/main" id="{0EF6FA4F-52D5-4DBF-AADA-16CB92D1D737}"/>
              </a:ext>
            </a:extLst>
          </p:cNvPr>
          <p:cNvPicPr>
            <a:picLocks noChangeAspect="1"/>
          </p:cNvPicPr>
          <p:nvPr/>
        </p:nvPicPr>
        <p:blipFill>
          <a:blip r:embed="rId4"/>
          <a:stretch>
            <a:fillRect/>
          </a:stretch>
        </p:blipFill>
        <p:spPr>
          <a:xfrm>
            <a:off x="9552384" y="1588460"/>
            <a:ext cx="2120973" cy="4497616"/>
          </a:xfrm>
          <a:prstGeom prst="rect">
            <a:avLst/>
          </a:prstGeom>
          <a:noFill/>
          <a:ln w="57150">
            <a:solidFill>
              <a:schemeClr val="accent2"/>
            </a:solidFill>
          </a:ln>
        </p:spPr>
      </p:pic>
    </p:spTree>
    <p:extLst>
      <p:ext uri="{BB962C8B-B14F-4D97-AF65-F5344CB8AC3E}">
        <p14:creationId xmlns:p14="http://schemas.microsoft.com/office/powerpoint/2010/main" val="1576490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6945509"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Dynamic Color</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Una característica muy importante en Material 3 es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Dynamic Color</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algoritmo que permite generar colores derivados del fondo de pantalla que se disponga en el dispositivo.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Los proyectos Android Studio con Jetpack Compose habilitan por defecto Dynamic Color si el dispositivo tiene una versión e Android válida, esto se puede observar en el archivo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Si se quiere desactivar simplemente se deben quitar las líneas de código que lo habilitan.</a:t>
            </a:r>
          </a:p>
        </p:txBody>
      </p:sp>
      <p:pic>
        <p:nvPicPr>
          <p:cNvPr id="2" name="Imagen 1">
            <a:extLst>
              <a:ext uri="{FF2B5EF4-FFF2-40B4-BE49-F238E27FC236}">
                <a16:creationId xmlns:a16="http://schemas.microsoft.com/office/drawing/2014/main" id="{A69E055B-18AD-4E45-B42E-2DCE995A46DA}"/>
              </a:ext>
            </a:extLst>
          </p:cNvPr>
          <p:cNvPicPr>
            <a:picLocks noChangeAspect="1"/>
          </p:cNvPicPr>
          <p:nvPr/>
        </p:nvPicPr>
        <p:blipFill>
          <a:blip r:embed="rId3"/>
          <a:stretch>
            <a:fillRect/>
          </a:stretch>
        </p:blipFill>
        <p:spPr>
          <a:xfrm>
            <a:off x="7517938" y="2445151"/>
            <a:ext cx="4155419" cy="3933056"/>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3BDB08D6-FCB5-43BB-9747-187AD30CF47B}"/>
              </a:ext>
            </a:extLst>
          </p:cNvPr>
          <p:cNvCxnSpPr>
            <a:cxnSpLocks/>
          </p:cNvCxnSpPr>
          <p:nvPr/>
        </p:nvCxnSpPr>
        <p:spPr>
          <a:xfrm flipV="1">
            <a:off x="6672064" y="3645024"/>
            <a:ext cx="1152128" cy="194421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02873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Tipografía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Material 3 define 5 roles diferentes de tipografía con tres tamaño cada uno: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Cada uno de los </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5 roles tiene una funcionalidad específica</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2" name="Imagen 1">
            <a:extLst>
              <a:ext uri="{FF2B5EF4-FFF2-40B4-BE49-F238E27FC236}">
                <a16:creationId xmlns:a16="http://schemas.microsoft.com/office/drawing/2014/main" id="{63D41519-A881-4B01-89AC-2FB29CD76348}"/>
              </a:ext>
            </a:extLst>
          </p:cNvPr>
          <p:cNvPicPr>
            <a:picLocks noChangeAspect="1"/>
          </p:cNvPicPr>
          <p:nvPr/>
        </p:nvPicPr>
        <p:blipFill>
          <a:blip r:embed="rId4"/>
          <a:stretch>
            <a:fillRect/>
          </a:stretch>
        </p:blipFill>
        <p:spPr>
          <a:xfrm>
            <a:off x="3735029" y="2708920"/>
            <a:ext cx="4721941" cy="2808312"/>
          </a:xfrm>
          <a:prstGeom prst="rect">
            <a:avLst/>
          </a:prstGeom>
          <a:noFill/>
          <a:ln w="57150">
            <a:solidFill>
              <a:schemeClr val="accent2"/>
            </a:solidFill>
          </a:ln>
        </p:spPr>
      </p:pic>
    </p:spTree>
    <p:extLst>
      <p:ext uri="{BB962C8B-B14F-4D97-AF65-F5344CB8AC3E}">
        <p14:creationId xmlns:p14="http://schemas.microsoft.com/office/powerpoint/2010/main" val="1767584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Tipografía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Para cada rol se definen 3 tamaños diferentes: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Se pueden consultar </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las características detalladas de cada rol</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8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4883F02-9FE2-438C-8342-1D41E7FA73C3}"/>
              </a:ext>
            </a:extLst>
          </p:cNvPr>
          <p:cNvPicPr>
            <a:picLocks noChangeAspect="1"/>
          </p:cNvPicPr>
          <p:nvPr/>
        </p:nvPicPr>
        <p:blipFill>
          <a:blip r:embed="rId4"/>
          <a:stretch>
            <a:fillRect/>
          </a:stretch>
        </p:blipFill>
        <p:spPr>
          <a:xfrm>
            <a:off x="4727848" y="2636912"/>
            <a:ext cx="3384376" cy="3215157"/>
          </a:xfrm>
          <a:prstGeom prst="rect">
            <a:avLst/>
          </a:prstGeom>
          <a:noFill/>
          <a:ln w="57150">
            <a:solidFill>
              <a:schemeClr val="accent2"/>
            </a:solidFill>
          </a:ln>
        </p:spPr>
      </p:pic>
    </p:spTree>
    <p:extLst>
      <p:ext uri="{BB962C8B-B14F-4D97-AF65-F5344CB8AC3E}">
        <p14:creationId xmlns:p14="http://schemas.microsoft.com/office/powerpoint/2010/main" val="190601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Uso de las tipografías del tema Material</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Igual que con los colores, para usar las tipografías se debe hacer uso de la clase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MaterialTheme</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2" name="Imagen 1">
            <a:extLst>
              <a:ext uri="{FF2B5EF4-FFF2-40B4-BE49-F238E27FC236}">
                <a16:creationId xmlns:a16="http://schemas.microsoft.com/office/drawing/2014/main" id="{96A6B165-96E7-47AC-B597-9FE9AE5FC57E}"/>
              </a:ext>
            </a:extLst>
          </p:cNvPr>
          <p:cNvPicPr>
            <a:picLocks noChangeAspect="1"/>
          </p:cNvPicPr>
          <p:nvPr/>
        </p:nvPicPr>
        <p:blipFill>
          <a:blip r:embed="rId3"/>
          <a:stretch>
            <a:fillRect/>
          </a:stretch>
        </p:blipFill>
        <p:spPr>
          <a:xfrm>
            <a:off x="3623636" y="3645024"/>
            <a:ext cx="4944728" cy="1981764"/>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D3A5D729-BBA3-49CB-8A40-3AC152845291}"/>
              </a:ext>
            </a:extLst>
          </p:cNvPr>
          <p:cNvCxnSpPr>
            <a:cxnSpLocks/>
          </p:cNvCxnSpPr>
          <p:nvPr/>
        </p:nvCxnSpPr>
        <p:spPr>
          <a:xfrm flipH="1">
            <a:off x="7398890" y="4219182"/>
            <a:ext cx="129614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58543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tipografías 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Type.kt</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modificar las tipografías del tema de Material 3 se deben añadir estilos propios en el archivo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Type.kt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3" name="Imagen 2">
            <a:extLst>
              <a:ext uri="{FF2B5EF4-FFF2-40B4-BE49-F238E27FC236}">
                <a16:creationId xmlns:a16="http://schemas.microsoft.com/office/drawing/2014/main" id="{0A998E34-ECCA-4643-9B7E-51D016CF8B9A}"/>
              </a:ext>
            </a:extLst>
          </p:cNvPr>
          <p:cNvPicPr>
            <a:picLocks noChangeAspect="1"/>
          </p:cNvPicPr>
          <p:nvPr/>
        </p:nvPicPr>
        <p:blipFill>
          <a:blip r:embed="rId3"/>
          <a:stretch>
            <a:fillRect/>
          </a:stretch>
        </p:blipFill>
        <p:spPr>
          <a:xfrm>
            <a:off x="2351583" y="2852936"/>
            <a:ext cx="2752253" cy="3525262"/>
          </a:xfrm>
          <a:prstGeom prst="rect">
            <a:avLst/>
          </a:prstGeom>
          <a:noFill/>
          <a:ln w="57150">
            <a:solidFill>
              <a:schemeClr val="accent2"/>
            </a:solidFill>
          </a:ln>
        </p:spPr>
      </p:pic>
      <p:pic>
        <p:nvPicPr>
          <p:cNvPr id="6" name="Imagen 5">
            <a:extLst>
              <a:ext uri="{FF2B5EF4-FFF2-40B4-BE49-F238E27FC236}">
                <a16:creationId xmlns:a16="http://schemas.microsoft.com/office/drawing/2014/main" id="{7EFDE7F5-CCAC-49BD-B360-B114C6953683}"/>
              </a:ext>
            </a:extLst>
          </p:cNvPr>
          <p:cNvPicPr>
            <a:picLocks noChangeAspect="1"/>
          </p:cNvPicPr>
          <p:nvPr/>
        </p:nvPicPr>
        <p:blipFill>
          <a:blip r:embed="rId4"/>
          <a:stretch>
            <a:fillRect/>
          </a:stretch>
        </p:blipFill>
        <p:spPr>
          <a:xfrm>
            <a:off x="7088166" y="2852946"/>
            <a:ext cx="3782805" cy="3525252"/>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E3E3D013-12A7-40A6-A1E7-423EEF46D515}"/>
              </a:ext>
            </a:extLst>
          </p:cNvPr>
          <p:cNvCxnSpPr>
            <a:cxnSpLocks/>
          </p:cNvCxnSpPr>
          <p:nvPr/>
        </p:nvCxnSpPr>
        <p:spPr>
          <a:xfrm>
            <a:off x="4943872" y="3573016"/>
            <a:ext cx="201622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56985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Formas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Material 3 define una serie de formas que se le pueden aplicar a los componentes.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Con los componentes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Button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TextField</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Card</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observó que se aplicaba una forma alrededor de ellos.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Por defecto la forma predefinida en el tema de material es la forma redondeada, aunque las formas se pueden personalizar.</a:t>
            </a:r>
          </a:p>
        </p:txBody>
      </p:sp>
    </p:spTree>
    <p:extLst>
      <p:ext uri="{BB962C8B-B14F-4D97-AF65-F5344CB8AC3E}">
        <p14:creationId xmlns:p14="http://schemas.microsoft.com/office/powerpoint/2010/main" val="3196314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Uso de las formas del tema Material</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Igual que con los colores, para usar las tipografías se debe hacer uso de la clase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MaterialTheme</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cxnSp>
        <p:nvCxnSpPr>
          <p:cNvPr id="7" name="Conector recto de flecha 6">
            <a:extLst>
              <a:ext uri="{FF2B5EF4-FFF2-40B4-BE49-F238E27FC236}">
                <a16:creationId xmlns:a16="http://schemas.microsoft.com/office/drawing/2014/main" id="{D3A5D729-BBA3-49CB-8A40-3AC152845291}"/>
              </a:ext>
            </a:extLst>
          </p:cNvPr>
          <p:cNvCxnSpPr>
            <a:cxnSpLocks/>
          </p:cNvCxnSpPr>
          <p:nvPr/>
        </p:nvCxnSpPr>
        <p:spPr>
          <a:xfrm flipH="1">
            <a:off x="7398890" y="4219182"/>
            <a:ext cx="129614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FBC2F65B-9291-445C-89CC-2A1F61D3FADD}"/>
              </a:ext>
            </a:extLst>
          </p:cNvPr>
          <p:cNvPicPr>
            <a:picLocks noChangeAspect="1"/>
          </p:cNvPicPr>
          <p:nvPr/>
        </p:nvPicPr>
        <p:blipFill>
          <a:blip r:embed="rId3"/>
          <a:stretch>
            <a:fillRect/>
          </a:stretch>
        </p:blipFill>
        <p:spPr>
          <a:xfrm>
            <a:off x="2478325" y="3573016"/>
            <a:ext cx="4095961" cy="2197213"/>
          </a:xfrm>
          <a:prstGeom prst="rect">
            <a:avLst/>
          </a:prstGeom>
          <a:noFill/>
          <a:ln w="57150">
            <a:solidFill>
              <a:schemeClr val="accent2"/>
            </a:solidFill>
          </a:ln>
        </p:spPr>
      </p:pic>
      <p:pic>
        <p:nvPicPr>
          <p:cNvPr id="9" name="Imagen 8">
            <a:extLst>
              <a:ext uri="{FF2B5EF4-FFF2-40B4-BE49-F238E27FC236}">
                <a16:creationId xmlns:a16="http://schemas.microsoft.com/office/drawing/2014/main" id="{BF220223-0366-461E-AF65-8AB105828221}"/>
              </a:ext>
            </a:extLst>
          </p:cNvPr>
          <p:cNvPicPr>
            <a:picLocks noChangeAspect="1"/>
          </p:cNvPicPr>
          <p:nvPr/>
        </p:nvPicPr>
        <p:blipFill>
          <a:blip r:embed="rId4"/>
          <a:stretch>
            <a:fillRect/>
          </a:stretch>
        </p:blipFill>
        <p:spPr>
          <a:xfrm>
            <a:off x="7443961" y="3961910"/>
            <a:ext cx="2676899" cy="1419423"/>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35F7E796-91C4-4697-8310-B6710B03C047}"/>
              </a:ext>
            </a:extLst>
          </p:cNvPr>
          <p:cNvCxnSpPr>
            <a:cxnSpLocks/>
          </p:cNvCxnSpPr>
          <p:nvPr/>
        </p:nvCxnSpPr>
        <p:spPr>
          <a:xfrm flipH="1">
            <a:off x="5528245" y="3955789"/>
            <a:ext cx="93610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1804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Formas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Las formas que se pueden definir pueden ser redondeadas o angulares y pueden ser simétricas o no.</a:t>
            </a:r>
          </a:p>
        </p:txBody>
      </p:sp>
      <p:pic>
        <p:nvPicPr>
          <p:cNvPr id="2" name="Imagen 1">
            <a:extLst>
              <a:ext uri="{FF2B5EF4-FFF2-40B4-BE49-F238E27FC236}">
                <a16:creationId xmlns:a16="http://schemas.microsoft.com/office/drawing/2014/main" id="{F793ECDF-FD87-4A7F-8A49-7B8E9AF4B345}"/>
              </a:ext>
            </a:extLst>
          </p:cNvPr>
          <p:cNvPicPr>
            <a:picLocks noChangeAspect="1"/>
          </p:cNvPicPr>
          <p:nvPr/>
        </p:nvPicPr>
        <p:blipFill>
          <a:blip r:embed="rId3"/>
          <a:stretch>
            <a:fillRect/>
          </a:stretch>
        </p:blipFill>
        <p:spPr>
          <a:xfrm>
            <a:off x="4933417" y="3052058"/>
            <a:ext cx="2325166" cy="3326148"/>
          </a:xfrm>
          <a:prstGeom prst="rect">
            <a:avLst/>
          </a:prstGeom>
          <a:noFill/>
          <a:ln w="57150">
            <a:solidFill>
              <a:schemeClr val="accent2"/>
            </a:solidFill>
          </a:ln>
        </p:spPr>
      </p:pic>
      <p:pic>
        <p:nvPicPr>
          <p:cNvPr id="3" name="Imagen 2">
            <a:extLst>
              <a:ext uri="{FF2B5EF4-FFF2-40B4-BE49-F238E27FC236}">
                <a16:creationId xmlns:a16="http://schemas.microsoft.com/office/drawing/2014/main" id="{17A54394-343C-44B6-A155-74465B2177AD}"/>
              </a:ext>
            </a:extLst>
          </p:cNvPr>
          <p:cNvPicPr>
            <a:picLocks noChangeAspect="1"/>
          </p:cNvPicPr>
          <p:nvPr/>
        </p:nvPicPr>
        <p:blipFill>
          <a:blip r:embed="rId4"/>
          <a:stretch>
            <a:fillRect/>
          </a:stretch>
        </p:blipFill>
        <p:spPr>
          <a:xfrm>
            <a:off x="2783632" y="3717149"/>
            <a:ext cx="919439" cy="1995967"/>
          </a:xfrm>
          <a:prstGeom prst="rect">
            <a:avLst/>
          </a:prstGeom>
          <a:noFill/>
          <a:ln w="57150">
            <a:solidFill>
              <a:schemeClr val="accent2"/>
            </a:solidFill>
          </a:ln>
        </p:spPr>
      </p:pic>
      <p:pic>
        <p:nvPicPr>
          <p:cNvPr id="6" name="Imagen 5">
            <a:extLst>
              <a:ext uri="{FF2B5EF4-FFF2-40B4-BE49-F238E27FC236}">
                <a16:creationId xmlns:a16="http://schemas.microsoft.com/office/drawing/2014/main" id="{9199ADFD-1FB1-4CDB-951C-2F03AB158E58}"/>
              </a:ext>
            </a:extLst>
          </p:cNvPr>
          <p:cNvPicPr>
            <a:picLocks noChangeAspect="1"/>
          </p:cNvPicPr>
          <p:nvPr/>
        </p:nvPicPr>
        <p:blipFill>
          <a:blip r:embed="rId5"/>
          <a:stretch>
            <a:fillRect/>
          </a:stretch>
        </p:blipFill>
        <p:spPr>
          <a:xfrm>
            <a:off x="8488929" y="3317492"/>
            <a:ext cx="1529318" cy="2795279"/>
          </a:xfrm>
          <a:prstGeom prst="rect">
            <a:avLst/>
          </a:prstGeom>
          <a:noFill/>
          <a:ln w="57150">
            <a:solidFill>
              <a:schemeClr val="accent2"/>
            </a:solidFill>
          </a:ln>
        </p:spPr>
      </p:pic>
    </p:spTree>
    <p:extLst>
      <p:ext uri="{BB962C8B-B14F-4D97-AF65-F5344CB8AC3E}">
        <p14:creationId xmlns:p14="http://schemas.microsoft.com/office/powerpoint/2010/main" val="4003569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formas 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Shape.kt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Por defecto Android Studio no crea el archivo para personalizar las formas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Se deberá crear a mano dentro de la carpeta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dentro se añadirán las formas personalizadas.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Existen diferentes constructores para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RoundedCornerShape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CutCornerShape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10" name="Imagen 9">
            <a:extLst>
              <a:ext uri="{FF2B5EF4-FFF2-40B4-BE49-F238E27FC236}">
                <a16:creationId xmlns:a16="http://schemas.microsoft.com/office/drawing/2014/main" id="{E32574F1-7A60-4C10-9DBF-59B4CACD5196}"/>
              </a:ext>
            </a:extLst>
          </p:cNvPr>
          <p:cNvPicPr>
            <a:picLocks noChangeAspect="1"/>
          </p:cNvPicPr>
          <p:nvPr/>
        </p:nvPicPr>
        <p:blipFill>
          <a:blip r:embed="rId3"/>
          <a:stretch>
            <a:fillRect/>
          </a:stretch>
        </p:blipFill>
        <p:spPr>
          <a:xfrm>
            <a:off x="4655088" y="3465101"/>
            <a:ext cx="2881824" cy="2913106"/>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2BBA778B-C94A-4930-B2DB-05020D14524D}"/>
              </a:ext>
            </a:extLst>
          </p:cNvPr>
          <p:cNvCxnSpPr>
            <a:cxnSpLocks/>
          </p:cNvCxnSpPr>
          <p:nvPr/>
        </p:nvCxnSpPr>
        <p:spPr>
          <a:xfrm flipH="1" flipV="1">
            <a:off x="6744072" y="5013176"/>
            <a:ext cx="1944216" cy="36004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70930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formas 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Shape.kt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 continuación, se debe indicar en el archivo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que se ha creado el archivo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Shape.kt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para que lo use en el tema de la aplicación.</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En este punto se puede observar cómo se están cargando los tres subsistemas (color, tipografía y formas) en el tema de la aplicación.</a:t>
            </a:r>
          </a:p>
        </p:txBody>
      </p:sp>
      <p:pic>
        <p:nvPicPr>
          <p:cNvPr id="2" name="Imagen 1">
            <a:extLst>
              <a:ext uri="{FF2B5EF4-FFF2-40B4-BE49-F238E27FC236}">
                <a16:creationId xmlns:a16="http://schemas.microsoft.com/office/drawing/2014/main" id="{B2E3CF6F-C541-4B55-A089-8553C015C7D3}"/>
              </a:ext>
            </a:extLst>
          </p:cNvPr>
          <p:cNvPicPr>
            <a:picLocks noChangeAspect="1"/>
          </p:cNvPicPr>
          <p:nvPr/>
        </p:nvPicPr>
        <p:blipFill>
          <a:blip r:embed="rId3"/>
          <a:stretch>
            <a:fillRect/>
          </a:stretch>
        </p:blipFill>
        <p:spPr>
          <a:xfrm>
            <a:off x="4604832" y="3383105"/>
            <a:ext cx="2982336" cy="2995102"/>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2B5C33D7-BBE9-4E25-BADA-118A0D76E3A2}"/>
              </a:ext>
            </a:extLst>
          </p:cNvPr>
          <p:cNvCxnSpPr>
            <a:cxnSpLocks/>
          </p:cNvCxnSpPr>
          <p:nvPr/>
        </p:nvCxnSpPr>
        <p:spPr>
          <a:xfrm flipH="1">
            <a:off x="5727748" y="5861855"/>
            <a:ext cx="1584176" cy="9226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5713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Para implementar la navegación con Jetpack Compose se debe añadir la siguiente dependencia </a:t>
            </a:r>
            <a:r>
              <a:rPr lang="es-ES" sz="2800" dirty="0">
                <a:solidFill>
                  <a:schemeClr val="tx1"/>
                </a:solidFill>
                <a:latin typeface="Calibri" panose="020F0502020204030204" pitchFamily="34" charset="0"/>
                <a:cs typeface="Calibri" panose="020F0502020204030204" pitchFamily="34" charset="0"/>
              </a:rPr>
              <a:t>en </a:t>
            </a:r>
            <a:r>
              <a:rPr lang="es-ES" sz="2800" b="1" dirty="0" err="1">
                <a:solidFill>
                  <a:schemeClr val="tx1"/>
                </a:solidFill>
                <a:latin typeface="Calibri" panose="020F0502020204030204" pitchFamily="34" charset="0"/>
                <a:cs typeface="Calibri" panose="020F0502020204030204" pitchFamily="34" charset="0"/>
              </a:rPr>
              <a:t>build.gradle.kts</a:t>
            </a:r>
            <a:r>
              <a:rPr lang="es-ES" sz="2800" b="1" dirty="0">
                <a:solidFill>
                  <a:schemeClr val="tx1"/>
                </a:solidFill>
                <a:latin typeface="Calibri" panose="020F0502020204030204" pitchFamily="34" charset="0"/>
                <a:cs typeface="Calibri" panose="020F0502020204030204" pitchFamily="34" charset="0"/>
              </a:rPr>
              <a:t> (Module)</a:t>
            </a:r>
            <a:r>
              <a:rPr lang="es-ES" sz="2800" dirty="0">
                <a:solidFill>
                  <a:schemeClr val="tx1"/>
                </a:solidFill>
                <a:latin typeface="Calibri" panose="020F0502020204030204" pitchFamily="34" charset="0"/>
                <a:cs typeface="Calibri" panose="020F0502020204030204" pitchFamily="34" charset="0"/>
              </a:rPr>
              <a:t> y sincronizar.</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La navegación con Jetpack Compose necesita dos elementos: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encarga de controlar la navegación.</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NavHost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encarga de mostrar cada una de las pantallas a las que se navega.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El elemento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NavHost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define las diferentes pantallas a las que se puede navegar y además necesita al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2" name="Imagen 1">
            <a:extLst>
              <a:ext uri="{FF2B5EF4-FFF2-40B4-BE49-F238E27FC236}">
                <a16:creationId xmlns:a16="http://schemas.microsoft.com/office/drawing/2014/main" id="{5724FE69-20B0-476F-B35F-4D4C6124DF01}"/>
              </a:ext>
            </a:extLst>
          </p:cNvPr>
          <p:cNvPicPr>
            <a:picLocks noChangeAspect="1"/>
          </p:cNvPicPr>
          <p:nvPr/>
        </p:nvPicPr>
        <p:blipFill>
          <a:blip r:embed="rId3"/>
          <a:stretch>
            <a:fillRect/>
          </a:stretch>
        </p:blipFill>
        <p:spPr>
          <a:xfrm>
            <a:off x="2323573" y="2276872"/>
            <a:ext cx="7544853" cy="581106"/>
          </a:xfrm>
          <a:prstGeom prst="rect">
            <a:avLst/>
          </a:prstGeom>
          <a:noFill/>
          <a:ln w="57150">
            <a:solidFill>
              <a:schemeClr val="accent2"/>
            </a:solidFill>
          </a:ln>
        </p:spPr>
      </p:pic>
    </p:spTree>
    <p:extLst>
      <p:ext uri="{BB962C8B-B14F-4D97-AF65-F5344CB8AC3E}">
        <p14:creationId xmlns:p14="http://schemas.microsoft.com/office/powerpoint/2010/main" val="3671105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Modificación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inline</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 de los parámetros del tema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En ocasiones se necesita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hacer variaciones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 los valores del tema de Material de la aplicación pero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sin modificar los valores del tema ni añadir valores nuevos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Mediante la función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copy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se realiza una "copia temporal" de la característica del tema aplicándole los parámetros que se desee para modificar dicha característica.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Dependiendo del tipo de característica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colorScheme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typography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shapes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sobre la que se utilice la función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copy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se podrán indicar unos u otros parámetros.</a:t>
            </a:r>
          </a:p>
        </p:txBody>
      </p:sp>
      <p:pic>
        <p:nvPicPr>
          <p:cNvPr id="12" name="Imagen 11">
            <a:extLst>
              <a:ext uri="{FF2B5EF4-FFF2-40B4-BE49-F238E27FC236}">
                <a16:creationId xmlns:a16="http://schemas.microsoft.com/office/drawing/2014/main" id="{8BF5D954-3C3B-4EE6-9E11-14C54F8653B6}"/>
              </a:ext>
            </a:extLst>
          </p:cNvPr>
          <p:cNvPicPr>
            <a:picLocks noChangeAspect="1"/>
          </p:cNvPicPr>
          <p:nvPr/>
        </p:nvPicPr>
        <p:blipFill>
          <a:blip r:embed="rId3"/>
          <a:stretch>
            <a:fillRect/>
          </a:stretch>
        </p:blipFill>
        <p:spPr>
          <a:xfrm>
            <a:off x="2786994" y="4983126"/>
            <a:ext cx="2948967" cy="1546409"/>
          </a:xfrm>
          <a:prstGeom prst="rect">
            <a:avLst/>
          </a:prstGeom>
          <a:noFill/>
          <a:ln w="57150">
            <a:solidFill>
              <a:schemeClr val="accent2"/>
            </a:solidFill>
          </a:ln>
        </p:spPr>
      </p:pic>
      <p:cxnSp>
        <p:nvCxnSpPr>
          <p:cNvPr id="13" name="Conector recto de flecha 12">
            <a:extLst>
              <a:ext uri="{FF2B5EF4-FFF2-40B4-BE49-F238E27FC236}">
                <a16:creationId xmlns:a16="http://schemas.microsoft.com/office/drawing/2014/main" id="{CD99C7B4-582D-4ADB-9B4F-9AC9AE2FFA9F}"/>
              </a:ext>
            </a:extLst>
          </p:cNvPr>
          <p:cNvCxnSpPr>
            <a:cxnSpLocks/>
          </p:cNvCxnSpPr>
          <p:nvPr/>
        </p:nvCxnSpPr>
        <p:spPr>
          <a:xfrm flipH="1" flipV="1">
            <a:off x="5518470" y="5479789"/>
            <a:ext cx="110040" cy="44113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5" name="Imagen 14">
            <a:extLst>
              <a:ext uri="{FF2B5EF4-FFF2-40B4-BE49-F238E27FC236}">
                <a16:creationId xmlns:a16="http://schemas.microsoft.com/office/drawing/2014/main" id="{85CFDF21-1BB5-4593-AA85-F4EFAF777AE6}"/>
              </a:ext>
            </a:extLst>
          </p:cNvPr>
          <p:cNvPicPr>
            <a:picLocks noChangeAspect="1"/>
          </p:cNvPicPr>
          <p:nvPr/>
        </p:nvPicPr>
        <p:blipFill>
          <a:blip r:embed="rId4"/>
          <a:stretch>
            <a:fillRect/>
          </a:stretch>
        </p:blipFill>
        <p:spPr>
          <a:xfrm>
            <a:off x="6456041" y="5406905"/>
            <a:ext cx="2002204" cy="698850"/>
          </a:xfrm>
          <a:prstGeom prst="rect">
            <a:avLst/>
          </a:prstGeom>
          <a:noFill/>
          <a:ln w="57150">
            <a:solidFill>
              <a:schemeClr val="accent2"/>
            </a:solidFill>
          </a:ln>
        </p:spPr>
      </p:pic>
    </p:spTree>
    <p:extLst>
      <p:ext uri="{BB962C8B-B14F-4D97-AF65-F5344CB8AC3E}">
        <p14:creationId xmlns:p14="http://schemas.microsoft.com/office/powerpoint/2010/main" val="2910136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Barra de estado y barra de navegación</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sistema operativo Android ofrece dos barras que por defecto se muestran en las aplicaciones, la barra de estado (superior) y la barra de navegación (inferior).</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estilo de estas barras se configura dependiendo de los colores del tema de la aplicación, pero como estas barras las ofrece el sistema operativo para modificar su estilo independientemente del tema, se debe seguir un procedimiento específico.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primer paso para poder modificar estas barras es añadir la siguiente dependencia </a:t>
            </a:r>
            <a:r>
              <a:rPr lang="es-ES" sz="2400" dirty="0">
                <a:solidFill>
                  <a:schemeClr val="tx1"/>
                </a:solidFill>
                <a:latin typeface="Calibri" panose="020F0502020204030204" pitchFamily="34" charset="0"/>
                <a:cs typeface="Calibri" panose="020F0502020204030204" pitchFamily="34" charset="0"/>
              </a:rPr>
              <a:t>en </a:t>
            </a:r>
            <a:r>
              <a:rPr lang="es-ES" sz="2400" b="1" dirty="0" err="1">
                <a:solidFill>
                  <a:schemeClr val="tx1"/>
                </a:solidFill>
                <a:latin typeface="Calibri" panose="020F0502020204030204" pitchFamily="34" charset="0"/>
                <a:cs typeface="Calibri" panose="020F0502020204030204" pitchFamily="34" charset="0"/>
              </a:rPr>
              <a:t>build.gradle.kts</a:t>
            </a:r>
            <a:r>
              <a:rPr lang="es-ES" sz="2400" b="1" dirty="0">
                <a:solidFill>
                  <a:schemeClr val="tx1"/>
                </a:solidFill>
                <a:latin typeface="Calibri" panose="020F0502020204030204" pitchFamily="34" charset="0"/>
                <a:cs typeface="Calibri" panose="020F0502020204030204" pitchFamily="34" charset="0"/>
              </a:rPr>
              <a:t> (Module)</a:t>
            </a:r>
            <a:r>
              <a:rPr lang="es-ES" sz="2400" dirty="0">
                <a:solidFill>
                  <a:schemeClr val="tx1"/>
                </a:solidFill>
                <a:latin typeface="Calibri" panose="020F0502020204030204" pitchFamily="34" charset="0"/>
                <a:cs typeface="Calibri" panose="020F0502020204030204" pitchFamily="34" charset="0"/>
              </a:rPr>
              <a:t> y sincronizar.</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p>
        </p:txBody>
      </p:sp>
      <p:pic>
        <p:nvPicPr>
          <p:cNvPr id="2" name="Imagen 1">
            <a:extLst>
              <a:ext uri="{FF2B5EF4-FFF2-40B4-BE49-F238E27FC236}">
                <a16:creationId xmlns:a16="http://schemas.microsoft.com/office/drawing/2014/main" id="{2D11D887-A256-4F1C-8967-F0A4539B02FF}"/>
              </a:ext>
            </a:extLst>
          </p:cNvPr>
          <p:cNvPicPr>
            <a:picLocks noChangeAspect="1"/>
          </p:cNvPicPr>
          <p:nvPr/>
        </p:nvPicPr>
        <p:blipFill>
          <a:blip r:embed="rId3"/>
          <a:stretch>
            <a:fillRect/>
          </a:stretch>
        </p:blipFill>
        <p:spPr>
          <a:xfrm>
            <a:off x="1375704" y="5417683"/>
            <a:ext cx="9440592" cy="590632"/>
          </a:xfrm>
          <a:prstGeom prst="rect">
            <a:avLst/>
          </a:prstGeom>
          <a:noFill/>
          <a:ln w="57150">
            <a:solidFill>
              <a:schemeClr val="accent2"/>
            </a:solidFill>
          </a:ln>
        </p:spPr>
      </p:pic>
    </p:spTree>
    <p:extLst>
      <p:ext uri="{BB962C8B-B14F-4D97-AF65-F5344CB8AC3E}">
        <p14:creationId xmlns:p14="http://schemas.microsoft.com/office/powerpoint/2010/main" val="2252173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Barra de estado y barra de navegación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Para modificar las barras de estado y navegación se puede optar por dos técnicas: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Modificarlas de manera unificada para toda la aplicación 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Modificarlas para una única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MainActivity.kt</a:t>
            </a: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Si se modifican en los dos lugares tendrá prioridad la configuración aplicada en la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spTree>
    <p:extLst>
      <p:ext uri="{BB962C8B-B14F-4D97-AF65-F5344CB8AC3E}">
        <p14:creationId xmlns:p14="http://schemas.microsoft.com/office/powerpoint/2010/main" val="2203579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barra de estado y de navegación desde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modificar la apariencia de las barras de estado y de navegación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se necesita una variable de estado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el acceso a las propiedades de dichas barras.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código para modificar las barras debe ir dentro del componente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SideEffect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así que se debe eliminar el código que aparece en él y añadir el código propio.</a:t>
            </a:r>
          </a:p>
        </p:txBody>
      </p:sp>
      <p:pic>
        <p:nvPicPr>
          <p:cNvPr id="7" name="Imagen 6">
            <a:extLst>
              <a:ext uri="{FF2B5EF4-FFF2-40B4-BE49-F238E27FC236}">
                <a16:creationId xmlns:a16="http://schemas.microsoft.com/office/drawing/2014/main" id="{E9A7C592-CD16-4E85-BC07-C944212DB46B}"/>
              </a:ext>
            </a:extLst>
          </p:cNvPr>
          <p:cNvPicPr>
            <a:picLocks noChangeAspect="1"/>
          </p:cNvPicPr>
          <p:nvPr/>
        </p:nvPicPr>
        <p:blipFill>
          <a:blip r:embed="rId3"/>
          <a:stretch>
            <a:fillRect/>
          </a:stretch>
        </p:blipFill>
        <p:spPr>
          <a:xfrm>
            <a:off x="518643" y="4349142"/>
            <a:ext cx="3795089" cy="1558697"/>
          </a:xfrm>
          <a:prstGeom prst="rect">
            <a:avLst/>
          </a:prstGeom>
          <a:noFill/>
          <a:ln w="57150">
            <a:solidFill>
              <a:schemeClr val="accent2"/>
            </a:solidFill>
          </a:ln>
        </p:spPr>
      </p:pic>
      <p:pic>
        <p:nvPicPr>
          <p:cNvPr id="8" name="Imagen 7">
            <a:extLst>
              <a:ext uri="{FF2B5EF4-FFF2-40B4-BE49-F238E27FC236}">
                <a16:creationId xmlns:a16="http://schemas.microsoft.com/office/drawing/2014/main" id="{419EF18F-9AAC-4DEF-B7C0-7D331AD512F7}"/>
              </a:ext>
            </a:extLst>
          </p:cNvPr>
          <p:cNvPicPr>
            <a:picLocks noChangeAspect="1"/>
          </p:cNvPicPr>
          <p:nvPr/>
        </p:nvPicPr>
        <p:blipFill>
          <a:blip r:embed="rId4"/>
          <a:stretch>
            <a:fillRect/>
          </a:stretch>
        </p:blipFill>
        <p:spPr>
          <a:xfrm>
            <a:off x="4640408" y="3884427"/>
            <a:ext cx="1173911" cy="2489327"/>
          </a:xfrm>
          <a:prstGeom prst="rect">
            <a:avLst/>
          </a:prstGeom>
          <a:noFill/>
          <a:ln w="57150">
            <a:solidFill>
              <a:schemeClr val="accent2"/>
            </a:solidFill>
          </a:ln>
        </p:spPr>
      </p:pic>
      <p:pic>
        <p:nvPicPr>
          <p:cNvPr id="9" name="Imagen 8">
            <a:extLst>
              <a:ext uri="{FF2B5EF4-FFF2-40B4-BE49-F238E27FC236}">
                <a16:creationId xmlns:a16="http://schemas.microsoft.com/office/drawing/2014/main" id="{0C73B893-7613-45B6-833A-2E67312791C4}"/>
              </a:ext>
            </a:extLst>
          </p:cNvPr>
          <p:cNvPicPr>
            <a:picLocks noChangeAspect="1"/>
          </p:cNvPicPr>
          <p:nvPr/>
        </p:nvPicPr>
        <p:blipFill>
          <a:blip r:embed="rId5"/>
          <a:stretch>
            <a:fillRect/>
          </a:stretch>
        </p:blipFill>
        <p:spPr>
          <a:xfrm>
            <a:off x="10498882" y="3883228"/>
            <a:ext cx="1174475" cy="2490524"/>
          </a:xfrm>
          <a:prstGeom prst="rect">
            <a:avLst/>
          </a:prstGeom>
          <a:noFill/>
          <a:ln w="57150">
            <a:solidFill>
              <a:schemeClr val="accent2"/>
            </a:solidFill>
          </a:ln>
        </p:spPr>
      </p:pic>
      <p:pic>
        <p:nvPicPr>
          <p:cNvPr id="10" name="Imagen 9">
            <a:extLst>
              <a:ext uri="{FF2B5EF4-FFF2-40B4-BE49-F238E27FC236}">
                <a16:creationId xmlns:a16="http://schemas.microsoft.com/office/drawing/2014/main" id="{D2F32CA0-08DD-48C7-B63A-81CEFBA53664}"/>
              </a:ext>
            </a:extLst>
          </p:cNvPr>
          <p:cNvPicPr>
            <a:picLocks noChangeAspect="1"/>
          </p:cNvPicPr>
          <p:nvPr/>
        </p:nvPicPr>
        <p:blipFill>
          <a:blip r:embed="rId6"/>
          <a:stretch>
            <a:fillRect/>
          </a:stretch>
        </p:blipFill>
        <p:spPr>
          <a:xfrm>
            <a:off x="6394062" y="3883229"/>
            <a:ext cx="3778144" cy="2490525"/>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2F240D54-47E4-45B0-BC57-27A49C075DEA}"/>
              </a:ext>
            </a:extLst>
          </p:cNvPr>
          <p:cNvCxnSpPr>
            <a:cxnSpLocks/>
          </p:cNvCxnSpPr>
          <p:nvPr/>
        </p:nvCxnSpPr>
        <p:spPr>
          <a:xfrm>
            <a:off x="4008892" y="5129091"/>
            <a:ext cx="56063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2DC6B039-1BAC-4C35-8A89-EAC4D1AEADD5}"/>
              </a:ext>
            </a:extLst>
          </p:cNvPr>
          <p:cNvCxnSpPr>
            <a:cxnSpLocks/>
          </p:cNvCxnSpPr>
          <p:nvPr/>
        </p:nvCxnSpPr>
        <p:spPr>
          <a:xfrm>
            <a:off x="9867366" y="5129091"/>
            <a:ext cx="56063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83607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barra de estado y de navegación desde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También se pueden ocultar una de las barras o las dos. Cuando se ocultan las barras de estado y/o navegación Android estudio deja su espacio vacío por lo que se debe indicar a la aplicación que pueda utilizar ese espacio libre.</a:t>
            </a:r>
          </a:p>
        </p:txBody>
      </p:sp>
      <p:pic>
        <p:nvPicPr>
          <p:cNvPr id="10" name="Imagen 9">
            <a:extLst>
              <a:ext uri="{FF2B5EF4-FFF2-40B4-BE49-F238E27FC236}">
                <a16:creationId xmlns:a16="http://schemas.microsoft.com/office/drawing/2014/main" id="{7CCF76DF-364D-4FDE-B698-799634F83083}"/>
              </a:ext>
            </a:extLst>
          </p:cNvPr>
          <p:cNvPicPr>
            <a:picLocks noChangeAspect="1"/>
          </p:cNvPicPr>
          <p:nvPr/>
        </p:nvPicPr>
        <p:blipFill>
          <a:blip r:embed="rId3"/>
          <a:stretch>
            <a:fillRect/>
          </a:stretch>
        </p:blipFill>
        <p:spPr>
          <a:xfrm>
            <a:off x="1703512" y="3145583"/>
            <a:ext cx="6872952" cy="2284585"/>
          </a:xfrm>
          <a:prstGeom prst="rect">
            <a:avLst/>
          </a:prstGeom>
          <a:noFill/>
          <a:ln w="57150">
            <a:solidFill>
              <a:schemeClr val="accent2"/>
            </a:solidFill>
          </a:ln>
        </p:spPr>
      </p:pic>
      <p:pic>
        <p:nvPicPr>
          <p:cNvPr id="11" name="Imagen 10">
            <a:extLst>
              <a:ext uri="{FF2B5EF4-FFF2-40B4-BE49-F238E27FC236}">
                <a16:creationId xmlns:a16="http://schemas.microsoft.com/office/drawing/2014/main" id="{F845860F-F8C3-47F5-B147-4E0A078CF1A0}"/>
              </a:ext>
            </a:extLst>
          </p:cNvPr>
          <p:cNvPicPr>
            <a:picLocks noChangeAspect="1"/>
          </p:cNvPicPr>
          <p:nvPr/>
        </p:nvPicPr>
        <p:blipFill>
          <a:blip r:embed="rId4"/>
          <a:stretch>
            <a:fillRect/>
          </a:stretch>
        </p:blipFill>
        <p:spPr>
          <a:xfrm>
            <a:off x="9409284" y="3140754"/>
            <a:ext cx="1079204" cy="2288499"/>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9B695E77-C0C4-44BF-99AD-C4B7C94D3D29}"/>
              </a:ext>
            </a:extLst>
          </p:cNvPr>
          <p:cNvCxnSpPr>
            <a:cxnSpLocks/>
          </p:cNvCxnSpPr>
          <p:nvPr/>
        </p:nvCxnSpPr>
        <p:spPr>
          <a:xfrm>
            <a:off x="8704384" y="4285003"/>
            <a:ext cx="576980"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8" name="Imagen 17">
            <a:extLst>
              <a:ext uri="{FF2B5EF4-FFF2-40B4-BE49-F238E27FC236}">
                <a16:creationId xmlns:a16="http://schemas.microsoft.com/office/drawing/2014/main" id="{04C84690-1211-4F96-BBF7-78AABEFE3D45}"/>
              </a:ext>
            </a:extLst>
          </p:cNvPr>
          <p:cNvPicPr>
            <a:picLocks noChangeAspect="1"/>
          </p:cNvPicPr>
          <p:nvPr/>
        </p:nvPicPr>
        <p:blipFill>
          <a:blip r:embed="rId5"/>
          <a:stretch>
            <a:fillRect/>
          </a:stretch>
        </p:blipFill>
        <p:spPr>
          <a:xfrm>
            <a:off x="3644929" y="5831058"/>
            <a:ext cx="2990118" cy="547149"/>
          </a:xfrm>
          <a:prstGeom prst="rect">
            <a:avLst/>
          </a:prstGeom>
          <a:noFill/>
          <a:ln w="57150">
            <a:solidFill>
              <a:schemeClr val="accent2"/>
            </a:solidFill>
          </a:ln>
        </p:spPr>
      </p:pic>
    </p:spTree>
    <p:extLst>
      <p:ext uri="{BB962C8B-B14F-4D97-AF65-F5344CB8AC3E}">
        <p14:creationId xmlns:p14="http://schemas.microsoft.com/office/powerpoint/2010/main" val="1859879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barra de estado y de navegación desde la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La modificación de las barras de estado y/o navegación desde una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es similar a si se modifican desde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pero en este caso el código debe ir dentro del componente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de la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2" name="Imagen 1">
            <a:extLst>
              <a:ext uri="{FF2B5EF4-FFF2-40B4-BE49-F238E27FC236}">
                <a16:creationId xmlns:a16="http://schemas.microsoft.com/office/drawing/2014/main" id="{EC30E1DD-8DEB-4DA2-9A8B-26E24FA1D5CF}"/>
              </a:ext>
            </a:extLst>
          </p:cNvPr>
          <p:cNvPicPr>
            <a:picLocks noChangeAspect="1"/>
          </p:cNvPicPr>
          <p:nvPr/>
        </p:nvPicPr>
        <p:blipFill>
          <a:blip r:embed="rId3"/>
          <a:stretch>
            <a:fillRect/>
          </a:stretch>
        </p:blipFill>
        <p:spPr>
          <a:xfrm>
            <a:off x="2495600" y="3585133"/>
            <a:ext cx="4430924" cy="2369353"/>
          </a:xfrm>
          <a:prstGeom prst="rect">
            <a:avLst/>
          </a:prstGeom>
          <a:noFill/>
          <a:ln w="57150">
            <a:solidFill>
              <a:schemeClr val="accent2"/>
            </a:solidFill>
          </a:ln>
        </p:spPr>
      </p:pic>
      <p:pic>
        <p:nvPicPr>
          <p:cNvPr id="3" name="Imagen 2">
            <a:extLst>
              <a:ext uri="{FF2B5EF4-FFF2-40B4-BE49-F238E27FC236}">
                <a16:creationId xmlns:a16="http://schemas.microsoft.com/office/drawing/2014/main" id="{F3A8FAAC-A7AB-4A70-9941-F16C118DF17A}"/>
              </a:ext>
            </a:extLst>
          </p:cNvPr>
          <p:cNvPicPr>
            <a:picLocks noChangeAspect="1"/>
          </p:cNvPicPr>
          <p:nvPr/>
        </p:nvPicPr>
        <p:blipFill>
          <a:blip r:embed="rId4"/>
          <a:stretch>
            <a:fillRect/>
          </a:stretch>
        </p:blipFill>
        <p:spPr>
          <a:xfrm>
            <a:off x="8179969" y="3161414"/>
            <a:ext cx="1516966" cy="3216793"/>
          </a:xfrm>
          <a:prstGeom prst="rect">
            <a:avLst/>
          </a:prstGeom>
          <a:noFill/>
          <a:ln w="57150">
            <a:solidFill>
              <a:schemeClr val="accent2"/>
            </a:solidFill>
          </a:ln>
        </p:spPr>
      </p:pic>
      <p:cxnSp>
        <p:nvCxnSpPr>
          <p:cNvPr id="14" name="Conector recto de flecha 13">
            <a:extLst>
              <a:ext uri="{FF2B5EF4-FFF2-40B4-BE49-F238E27FC236}">
                <a16:creationId xmlns:a16="http://schemas.microsoft.com/office/drawing/2014/main" id="{AFA40775-C901-4E63-A05D-34DBC14C0F68}"/>
              </a:ext>
            </a:extLst>
          </p:cNvPr>
          <p:cNvCxnSpPr>
            <a:cxnSpLocks/>
          </p:cNvCxnSpPr>
          <p:nvPr/>
        </p:nvCxnSpPr>
        <p:spPr>
          <a:xfrm>
            <a:off x="7123330" y="4769809"/>
            <a:ext cx="859833" cy="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435006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barra de estado y de navegación desde la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ocultar las barras de estado desde la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es similar a cómo se ocultan desde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pero en este caso no es necesario crear la variable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window</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ya que Android la incrusta en la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automáticamente.</a:t>
            </a:r>
          </a:p>
        </p:txBody>
      </p:sp>
      <p:pic>
        <p:nvPicPr>
          <p:cNvPr id="7" name="Imagen 6">
            <a:extLst>
              <a:ext uri="{FF2B5EF4-FFF2-40B4-BE49-F238E27FC236}">
                <a16:creationId xmlns:a16="http://schemas.microsoft.com/office/drawing/2014/main" id="{0E23996B-86F4-4A9D-8DEE-9CFA7F2D7A07}"/>
              </a:ext>
            </a:extLst>
          </p:cNvPr>
          <p:cNvPicPr>
            <a:picLocks noChangeAspect="1"/>
          </p:cNvPicPr>
          <p:nvPr/>
        </p:nvPicPr>
        <p:blipFill>
          <a:blip r:embed="rId3"/>
          <a:stretch>
            <a:fillRect/>
          </a:stretch>
        </p:blipFill>
        <p:spPr>
          <a:xfrm>
            <a:off x="1440160" y="3284984"/>
            <a:ext cx="9311680" cy="2869637"/>
          </a:xfrm>
          <a:prstGeom prst="rect">
            <a:avLst/>
          </a:prstGeom>
          <a:noFill/>
          <a:ln w="57150">
            <a:solidFill>
              <a:schemeClr val="accent2"/>
            </a:solidFill>
          </a:ln>
        </p:spPr>
      </p:pic>
    </p:spTree>
    <p:extLst>
      <p:ext uri="{BB962C8B-B14F-4D97-AF65-F5344CB8AC3E}">
        <p14:creationId xmlns:p14="http://schemas.microsoft.com/office/powerpoint/2010/main" val="2702870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Jetpack Compose dispone de una serie de </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API's para crear animaciones</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en los componentes de la interfaz.</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 continuación, se van a mostrar algunos ejemplos de uso de las API's de animación, si se quiere más información sobre su uso se debe consultar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la documentación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por ejemplo, para cambiar el tipo de animación o la duración de la misma.</a:t>
            </a:r>
          </a:p>
        </p:txBody>
      </p:sp>
      <p:pic>
        <p:nvPicPr>
          <p:cNvPr id="12" name="Imagen 11">
            <a:extLst>
              <a:ext uri="{FF2B5EF4-FFF2-40B4-BE49-F238E27FC236}">
                <a16:creationId xmlns:a16="http://schemas.microsoft.com/office/drawing/2014/main" id="{CA99B228-3766-4BF3-AB56-5079C890A56C}"/>
              </a:ext>
            </a:extLst>
          </p:cNvPr>
          <p:cNvPicPr>
            <a:picLocks noChangeAspect="1"/>
          </p:cNvPicPr>
          <p:nvPr/>
        </p:nvPicPr>
        <p:blipFill rotWithShape="1">
          <a:blip r:embed="rId4"/>
          <a:srcRect l="-613" t="-1145" r="-324" b="-648"/>
          <a:stretch/>
        </p:blipFill>
        <p:spPr>
          <a:xfrm>
            <a:off x="1913861" y="1988840"/>
            <a:ext cx="8364278" cy="3515833"/>
          </a:xfrm>
          <a:prstGeom prst="rect">
            <a:avLst/>
          </a:prstGeom>
          <a:noFill/>
          <a:ln w="57150">
            <a:solidFill>
              <a:schemeClr val="accent2"/>
            </a:solidFill>
          </a:ln>
        </p:spPr>
      </p:pic>
    </p:spTree>
    <p:extLst>
      <p:ext uri="{BB962C8B-B14F-4D97-AF65-F5344CB8AC3E}">
        <p14:creationId xmlns:p14="http://schemas.microsoft.com/office/powerpoint/2010/main" val="4282329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AsState</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Mediante esta API se puede crear una animación entre dos valores, Android se encarga de crear la animación desde el valor inicial hasta el valor final.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 se puede sustituir por cualquiera de los siguientes tipos:</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Int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Float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Color,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Dp</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Size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Offset,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Rect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IntOffset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InstSize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2" name="Imagen 1">
            <a:extLst>
              <a:ext uri="{FF2B5EF4-FFF2-40B4-BE49-F238E27FC236}">
                <a16:creationId xmlns:a16="http://schemas.microsoft.com/office/drawing/2014/main" id="{CC8320AD-2B3A-40E0-A8D2-6862CE541648}"/>
              </a:ext>
            </a:extLst>
          </p:cNvPr>
          <p:cNvPicPr>
            <a:picLocks noChangeAspect="1"/>
          </p:cNvPicPr>
          <p:nvPr/>
        </p:nvPicPr>
        <p:blipFill>
          <a:blip r:embed="rId3"/>
          <a:stretch>
            <a:fillRect/>
          </a:stretch>
        </p:blipFill>
        <p:spPr>
          <a:xfrm>
            <a:off x="667581" y="4293096"/>
            <a:ext cx="7764448" cy="1891987"/>
          </a:xfrm>
          <a:prstGeom prst="rect">
            <a:avLst/>
          </a:prstGeom>
          <a:noFill/>
          <a:ln w="57150">
            <a:solidFill>
              <a:schemeClr val="accent2"/>
            </a:solidFill>
          </a:ln>
        </p:spPr>
      </p:pic>
      <p:pic>
        <p:nvPicPr>
          <p:cNvPr id="3" name="Imagen 2">
            <a:extLst>
              <a:ext uri="{FF2B5EF4-FFF2-40B4-BE49-F238E27FC236}">
                <a16:creationId xmlns:a16="http://schemas.microsoft.com/office/drawing/2014/main" id="{3AD0415B-5455-40AB-9E76-E79B1C6F7D8C}"/>
              </a:ext>
            </a:extLst>
          </p:cNvPr>
          <p:cNvPicPr>
            <a:picLocks noChangeAspect="1"/>
          </p:cNvPicPr>
          <p:nvPr/>
        </p:nvPicPr>
        <p:blipFill rotWithShape="1">
          <a:blip r:embed="rId4"/>
          <a:srcRect l="13946" t="33385" r="13945" b="53489"/>
          <a:stretch/>
        </p:blipFill>
        <p:spPr>
          <a:xfrm>
            <a:off x="9192343" y="4005064"/>
            <a:ext cx="2332075" cy="900223"/>
          </a:xfrm>
          <a:prstGeom prst="rect">
            <a:avLst/>
          </a:prstGeom>
          <a:noFill/>
          <a:ln w="57150">
            <a:solidFill>
              <a:schemeClr val="accent2"/>
            </a:solidFill>
          </a:ln>
        </p:spPr>
      </p:pic>
      <p:pic>
        <p:nvPicPr>
          <p:cNvPr id="6" name="Imagen 5">
            <a:extLst>
              <a:ext uri="{FF2B5EF4-FFF2-40B4-BE49-F238E27FC236}">
                <a16:creationId xmlns:a16="http://schemas.microsoft.com/office/drawing/2014/main" id="{D7C3E0E9-166C-440B-B709-4FFB1ACA47B2}"/>
              </a:ext>
            </a:extLst>
          </p:cNvPr>
          <p:cNvPicPr>
            <a:picLocks noChangeAspect="1"/>
          </p:cNvPicPr>
          <p:nvPr/>
        </p:nvPicPr>
        <p:blipFill rotWithShape="1">
          <a:blip r:embed="rId5"/>
          <a:srcRect l="13517" t="33385" r="14374" b="53489"/>
          <a:stretch/>
        </p:blipFill>
        <p:spPr>
          <a:xfrm>
            <a:off x="9192344" y="5477984"/>
            <a:ext cx="2332075" cy="900223"/>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CE31B471-FF92-4E9D-B76A-4C0E98432944}"/>
              </a:ext>
            </a:extLst>
          </p:cNvPr>
          <p:cNvCxnSpPr>
            <a:cxnSpLocks/>
          </p:cNvCxnSpPr>
          <p:nvPr/>
        </p:nvCxnSpPr>
        <p:spPr>
          <a:xfrm>
            <a:off x="10291682" y="4895842"/>
            <a:ext cx="0" cy="60340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A708B673-0C90-4447-A3A3-475B22616C1F}"/>
              </a:ext>
            </a:extLst>
          </p:cNvPr>
          <p:cNvCxnSpPr>
            <a:cxnSpLocks/>
          </p:cNvCxnSpPr>
          <p:nvPr/>
        </p:nvCxnSpPr>
        <p:spPr>
          <a:xfrm flipV="1">
            <a:off x="10488488" y="4874577"/>
            <a:ext cx="0" cy="60340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47962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AsState</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7" name="Imagen 6">
            <a:extLst>
              <a:ext uri="{FF2B5EF4-FFF2-40B4-BE49-F238E27FC236}">
                <a16:creationId xmlns:a16="http://schemas.microsoft.com/office/drawing/2014/main" id="{676F617D-35BE-4742-85D8-6B9171FC3116}"/>
              </a:ext>
            </a:extLst>
          </p:cNvPr>
          <p:cNvPicPr>
            <a:picLocks noChangeAspect="1"/>
          </p:cNvPicPr>
          <p:nvPr/>
        </p:nvPicPr>
        <p:blipFill>
          <a:blip r:embed="rId3"/>
          <a:stretch>
            <a:fillRect/>
          </a:stretch>
        </p:blipFill>
        <p:spPr>
          <a:xfrm>
            <a:off x="2930774" y="1821712"/>
            <a:ext cx="6330452" cy="4556495"/>
          </a:xfrm>
          <a:prstGeom prst="rect">
            <a:avLst/>
          </a:prstGeom>
          <a:noFill/>
          <a:ln w="57150">
            <a:solidFill>
              <a:schemeClr val="accent2"/>
            </a:solidFill>
          </a:ln>
        </p:spPr>
      </p:pic>
    </p:spTree>
    <p:extLst>
      <p:ext uri="{BB962C8B-B14F-4D97-AF65-F5344CB8AC3E}">
        <p14:creationId xmlns:p14="http://schemas.microsoft.com/office/powerpoint/2010/main" val="274795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El primer paso es crear un paquete llamado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y en él crear un archivo llamado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Routes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que contendrá una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sealed</a:t>
            </a: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class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donde se definirán todas las pantallas de la aplicación para tenerlas centralizadas.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Como la segunda pantalla recibe un parámetro se debe indicar en la ruta. Además, se crea una función para trabajar mejor con la ruta que recibe el parámetro.</a:t>
            </a:r>
          </a:p>
        </p:txBody>
      </p:sp>
      <p:pic>
        <p:nvPicPr>
          <p:cNvPr id="11" name="Imagen 10">
            <a:extLst>
              <a:ext uri="{FF2B5EF4-FFF2-40B4-BE49-F238E27FC236}">
                <a16:creationId xmlns:a16="http://schemas.microsoft.com/office/drawing/2014/main" id="{550A1FC6-DF58-4031-AE1F-61B06E3C3128}"/>
              </a:ext>
            </a:extLst>
          </p:cNvPr>
          <p:cNvPicPr>
            <a:picLocks noChangeAspect="1"/>
          </p:cNvPicPr>
          <p:nvPr/>
        </p:nvPicPr>
        <p:blipFill rotWithShape="1">
          <a:blip r:embed="rId3"/>
          <a:srcRect t="3887"/>
          <a:stretch/>
        </p:blipFill>
        <p:spPr>
          <a:xfrm>
            <a:off x="1931876" y="2780928"/>
            <a:ext cx="8328248" cy="2036086"/>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76CEF626-BF74-4989-A098-D22D0911D988}"/>
              </a:ext>
            </a:extLst>
          </p:cNvPr>
          <p:cNvCxnSpPr>
            <a:cxnSpLocks/>
          </p:cNvCxnSpPr>
          <p:nvPr/>
        </p:nvCxnSpPr>
        <p:spPr>
          <a:xfrm flipV="1">
            <a:off x="1710601" y="4511665"/>
            <a:ext cx="1285341" cy="9024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5D0B17D9-690E-4DF8-B576-00CFFD07008C}"/>
              </a:ext>
            </a:extLst>
          </p:cNvPr>
          <p:cNvCxnSpPr>
            <a:cxnSpLocks/>
          </p:cNvCxnSpPr>
          <p:nvPr/>
        </p:nvCxnSpPr>
        <p:spPr>
          <a:xfrm flipV="1">
            <a:off x="4943872" y="3579924"/>
            <a:ext cx="549616" cy="25980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ector recto de flecha 6">
            <a:extLst>
              <a:ext uri="{FF2B5EF4-FFF2-40B4-BE49-F238E27FC236}">
                <a16:creationId xmlns:a16="http://schemas.microsoft.com/office/drawing/2014/main" id="{9FD865AE-AD6F-43DD-801A-D7BF6987EB00}"/>
              </a:ext>
            </a:extLst>
          </p:cNvPr>
          <p:cNvCxnSpPr>
            <a:cxnSpLocks/>
          </p:cNvCxnSpPr>
          <p:nvPr/>
        </p:nvCxnSpPr>
        <p:spPr>
          <a:xfrm flipH="1">
            <a:off x="9669952" y="2996952"/>
            <a:ext cx="98456" cy="58051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976659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AnimatedVisibility</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Permite ocultar y mostrar componentes.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7" name="Imagen 6">
            <a:extLst>
              <a:ext uri="{FF2B5EF4-FFF2-40B4-BE49-F238E27FC236}">
                <a16:creationId xmlns:a16="http://schemas.microsoft.com/office/drawing/2014/main" id="{282C2C9D-3D92-4DAB-B9ED-5749CB9EBC1A}"/>
              </a:ext>
            </a:extLst>
          </p:cNvPr>
          <p:cNvPicPr>
            <a:picLocks noChangeAspect="1"/>
          </p:cNvPicPr>
          <p:nvPr/>
        </p:nvPicPr>
        <p:blipFill>
          <a:blip r:embed="rId3"/>
          <a:stretch>
            <a:fillRect/>
          </a:stretch>
        </p:blipFill>
        <p:spPr>
          <a:xfrm>
            <a:off x="1628150" y="2468467"/>
            <a:ext cx="5765210" cy="3909740"/>
          </a:xfrm>
          <a:prstGeom prst="rect">
            <a:avLst/>
          </a:prstGeom>
          <a:noFill/>
          <a:ln w="57150">
            <a:solidFill>
              <a:schemeClr val="accent2"/>
            </a:solidFill>
          </a:ln>
        </p:spPr>
      </p:pic>
      <p:pic>
        <p:nvPicPr>
          <p:cNvPr id="9" name="Imagen 8">
            <a:extLst>
              <a:ext uri="{FF2B5EF4-FFF2-40B4-BE49-F238E27FC236}">
                <a16:creationId xmlns:a16="http://schemas.microsoft.com/office/drawing/2014/main" id="{FF2ECB57-0E6B-48E2-A21D-0C7CDDC64F86}"/>
              </a:ext>
            </a:extLst>
          </p:cNvPr>
          <p:cNvPicPr>
            <a:picLocks noChangeAspect="1"/>
          </p:cNvPicPr>
          <p:nvPr/>
        </p:nvPicPr>
        <p:blipFill rotWithShape="1">
          <a:blip r:embed="rId4"/>
          <a:srcRect l="7420" t="29000" r="7759" b="56300"/>
          <a:stretch/>
        </p:blipFill>
        <p:spPr>
          <a:xfrm>
            <a:off x="8256240" y="2468467"/>
            <a:ext cx="2208937" cy="811772"/>
          </a:xfrm>
          <a:prstGeom prst="rect">
            <a:avLst/>
          </a:prstGeom>
          <a:noFill/>
          <a:ln w="57150">
            <a:solidFill>
              <a:schemeClr val="accent2"/>
            </a:solidFill>
          </a:ln>
        </p:spPr>
      </p:pic>
      <p:pic>
        <p:nvPicPr>
          <p:cNvPr id="12" name="Imagen 11">
            <a:extLst>
              <a:ext uri="{FF2B5EF4-FFF2-40B4-BE49-F238E27FC236}">
                <a16:creationId xmlns:a16="http://schemas.microsoft.com/office/drawing/2014/main" id="{E987A59E-0F6B-4A85-9DEB-594EAC557A72}"/>
              </a:ext>
            </a:extLst>
          </p:cNvPr>
          <p:cNvPicPr>
            <a:picLocks noChangeAspect="1"/>
          </p:cNvPicPr>
          <p:nvPr/>
        </p:nvPicPr>
        <p:blipFill rotWithShape="1">
          <a:blip r:embed="rId5"/>
          <a:srcRect l="7419" t="29000" r="7758" b="56300"/>
          <a:stretch/>
        </p:blipFill>
        <p:spPr>
          <a:xfrm>
            <a:off x="8256241" y="5566435"/>
            <a:ext cx="2208936" cy="811772"/>
          </a:xfrm>
          <a:prstGeom prst="rect">
            <a:avLst/>
          </a:prstGeom>
          <a:noFill/>
          <a:ln w="57150">
            <a:solidFill>
              <a:schemeClr val="accent2"/>
            </a:solidFill>
          </a:ln>
        </p:spPr>
      </p:pic>
      <p:pic>
        <p:nvPicPr>
          <p:cNvPr id="14" name="Imagen 13">
            <a:extLst>
              <a:ext uri="{FF2B5EF4-FFF2-40B4-BE49-F238E27FC236}">
                <a16:creationId xmlns:a16="http://schemas.microsoft.com/office/drawing/2014/main" id="{8D857E87-FAA8-4703-8045-AF7B6B2B8C6E}"/>
              </a:ext>
            </a:extLst>
          </p:cNvPr>
          <p:cNvPicPr>
            <a:picLocks noChangeAspect="1"/>
          </p:cNvPicPr>
          <p:nvPr/>
        </p:nvPicPr>
        <p:blipFill rotWithShape="1">
          <a:blip r:embed="rId6"/>
          <a:srcRect l="6527" t="5933" r="6676" b="-289"/>
          <a:stretch/>
        </p:blipFill>
        <p:spPr>
          <a:xfrm>
            <a:off x="8256240" y="4558412"/>
            <a:ext cx="2208937" cy="780698"/>
          </a:xfrm>
          <a:prstGeom prst="rect">
            <a:avLst/>
          </a:prstGeom>
          <a:noFill/>
          <a:ln w="57150">
            <a:solidFill>
              <a:schemeClr val="accent2"/>
            </a:solidFill>
          </a:ln>
        </p:spPr>
      </p:pic>
      <p:pic>
        <p:nvPicPr>
          <p:cNvPr id="16" name="Imagen 15">
            <a:extLst>
              <a:ext uri="{FF2B5EF4-FFF2-40B4-BE49-F238E27FC236}">
                <a16:creationId xmlns:a16="http://schemas.microsoft.com/office/drawing/2014/main" id="{4BE8B109-8BAE-4F79-B911-836325368751}"/>
              </a:ext>
            </a:extLst>
          </p:cNvPr>
          <p:cNvPicPr>
            <a:picLocks noChangeAspect="1"/>
          </p:cNvPicPr>
          <p:nvPr/>
        </p:nvPicPr>
        <p:blipFill rotWithShape="1">
          <a:blip r:embed="rId7"/>
          <a:srcRect l="7490" t="10305" r="7102" b="-28675"/>
          <a:stretch/>
        </p:blipFill>
        <p:spPr>
          <a:xfrm>
            <a:off x="8256240" y="3519315"/>
            <a:ext cx="2208937" cy="811772"/>
          </a:xfrm>
          <a:prstGeom prst="rect">
            <a:avLst/>
          </a:prstGeom>
          <a:noFill/>
          <a:ln w="57150">
            <a:solidFill>
              <a:schemeClr val="accent2"/>
            </a:solidFill>
          </a:ln>
        </p:spPr>
      </p:pic>
      <p:cxnSp>
        <p:nvCxnSpPr>
          <p:cNvPr id="17" name="Conector recto de flecha 16">
            <a:extLst>
              <a:ext uri="{FF2B5EF4-FFF2-40B4-BE49-F238E27FC236}">
                <a16:creationId xmlns:a16="http://schemas.microsoft.com/office/drawing/2014/main" id="{3588EE40-57F4-48DC-8A27-27F4FC6D6B84}"/>
              </a:ext>
            </a:extLst>
          </p:cNvPr>
          <p:cNvCxnSpPr>
            <a:cxnSpLocks/>
          </p:cNvCxnSpPr>
          <p:nvPr/>
        </p:nvCxnSpPr>
        <p:spPr>
          <a:xfrm>
            <a:off x="10704512" y="3140968"/>
            <a:ext cx="0" cy="258084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EBD9D144-416F-4DB7-A1D8-FCA16931EAA3}"/>
              </a:ext>
            </a:extLst>
          </p:cNvPr>
          <p:cNvCxnSpPr>
            <a:cxnSpLocks/>
          </p:cNvCxnSpPr>
          <p:nvPr/>
        </p:nvCxnSpPr>
        <p:spPr>
          <a:xfrm flipV="1">
            <a:off x="8040216" y="3043387"/>
            <a:ext cx="0" cy="257540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88272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AnimatedVisibility</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En la documentación se puede ver que la animación de entrada por defecto consiste en </a:t>
            </a: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oscurecer-expandir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la de salida por defecto consiste en </a:t>
            </a: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atenuar-contraer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Mediante los parámetros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enter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exit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se pueden configurar estas animaciones.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fadeIn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fadeOut</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slideIn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slideOut</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slideInHorizontally</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slideOutHorizontally</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slideInVertically</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slideOutVertically</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scaleIn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scaleOut</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expandIn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shrinkOut</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expandHorizontally</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shrinkHorizontally</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expandVertically</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shrinkVertically</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ver animaciones ejemplo</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2" name="Imagen 1">
            <a:extLst>
              <a:ext uri="{FF2B5EF4-FFF2-40B4-BE49-F238E27FC236}">
                <a16:creationId xmlns:a16="http://schemas.microsoft.com/office/drawing/2014/main" id="{59544D39-F9B7-4B40-A77D-F4C04AD5C6CC}"/>
              </a:ext>
            </a:extLst>
          </p:cNvPr>
          <p:cNvPicPr>
            <a:picLocks noChangeAspect="1"/>
          </p:cNvPicPr>
          <p:nvPr/>
        </p:nvPicPr>
        <p:blipFill>
          <a:blip r:embed="rId4"/>
          <a:stretch>
            <a:fillRect/>
          </a:stretch>
        </p:blipFill>
        <p:spPr>
          <a:xfrm>
            <a:off x="518643" y="3429000"/>
            <a:ext cx="5790162" cy="2448272"/>
          </a:xfrm>
          <a:prstGeom prst="rect">
            <a:avLst/>
          </a:prstGeom>
          <a:noFill/>
          <a:ln w="57150">
            <a:solidFill>
              <a:schemeClr val="accent2"/>
            </a:solidFill>
          </a:ln>
        </p:spPr>
      </p:pic>
    </p:spTree>
    <p:extLst>
      <p:ext uri="{BB962C8B-B14F-4D97-AF65-F5344CB8AC3E}">
        <p14:creationId xmlns:p14="http://schemas.microsoft.com/office/powerpoint/2010/main" val="1655757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Animaciones</a:t>
            </a:r>
          </a:p>
        </p:txBody>
      </p:sp>
      <p:sp>
        <p:nvSpPr>
          <p:cNvPr id="5" name="Google Shape;73;p14"/>
          <p:cNvSpPr txBox="1">
            <a:spLocks/>
          </p:cNvSpPr>
          <p:nvPr/>
        </p:nvSpPr>
        <p:spPr>
          <a:xfrm>
            <a:off x="518643" y="1145001"/>
            <a:ext cx="6081413"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AnimatedContent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(experimental, en el futuro podría sufrir cambios o desaparecer)</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Anima todo el contenido de un componente, por defecto la animación es oscurecer-agrandar.</a:t>
            </a:r>
          </a:p>
        </p:txBody>
      </p:sp>
      <p:pic>
        <p:nvPicPr>
          <p:cNvPr id="3" name="Imagen 2">
            <a:extLst>
              <a:ext uri="{FF2B5EF4-FFF2-40B4-BE49-F238E27FC236}">
                <a16:creationId xmlns:a16="http://schemas.microsoft.com/office/drawing/2014/main" id="{6CAF92C6-C429-46AF-98CA-7200F1BA0009}"/>
              </a:ext>
            </a:extLst>
          </p:cNvPr>
          <p:cNvPicPr>
            <a:picLocks noChangeAspect="1"/>
          </p:cNvPicPr>
          <p:nvPr/>
        </p:nvPicPr>
        <p:blipFill>
          <a:blip r:embed="rId3"/>
          <a:stretch>
            <a:fillRect/>
          </a:stretch>
        </p:blipFill>
        <p:spPr>
          <a:xfrm>
            <a:off x="6718813" y="1145002"/>
            <a:ext cx="4951418" cy="5233206"/>
          </a:xfrm>
          <a:prstGeom prst="rect">
            <a:avLst/>
          </a:prstGeom>
          <a:noFill/>
          <a:ln w="57150">
            <a:solidFill>
              <a:schemeClr val="accent2"/>
            </a:solidFill>
          </a:ln>
        </p:spPr>
      </p:pic>
      <p:pic>
        <p:nvPicPr>
          <p:cNvPr id="6" name="Imagen 5">
            <a:extLst>
              <a:ext uri="{FF2B5EF4-FFF2-40B4-BE49-F238E27FC236}">
                <a16:creationId xmlns:a16="http://schemas.microsoft.com/office/drawing/2014/main" id="{FDDDC929-097D-4D75-8514-5C36D3BBCC7E}"/>
              </a:ext>
            </a:extLst>
          </p:cNvPr>
          <p:cNvPicPr>
            <a:picLocks noChangeAspect="1"/>
          </p:cNvPicPr>
          <p:nvPr/>
        </p:nvPicPr>
        <p:blipFill rotWithShape="1">
          <a:blip r:embed="rId4"/>
          <a:srcRect l="4882" r="20055"/>
          <a:stretch/>
        </p:blipFill>
        <p:spPr>
          <a:xfrm>
            <a:off x="2092768" y="3306735"/>
            <a:ext cx="2933161" cy="728321"/>
          </a:xfrm>
          <a:prstGeom prst="rect">
            <a:avLst/>
          </a:prstGeom>
          <a:noFill/>
          <a:ln w="57150">
            <a:solidFill>
              <a:schemeClr val="accent2"/>
            </a:solidFill>
          </a:ln>
        </p:spPr>
      </p:pic>
      <p:pic>
        <p:nvPicPr>
          <p:cNvPr id="9" name="Imagen 8">
            <a:extLst>
              <a:ext uri="{FF2B5EF4-FFF2-40B4-BE49-F238E27FC236}">
                <a16:creationId xmlns:a16="http://schemas.microsoft.com/office/drawing/2014/main" id="{23483142-F07A-4B48-BAFA-9069B606F9FA}"/>
              </a:ext>
            </a:extLst>
          </p:cNvPr>
          <p:cNvPicPr>
            <a:picLocks noChangeAspect="1"/>
          </p:cNvPicPr>
          <p:nvPr/>
        </p:nvPicPr>
        <p:blipFill rotWithShape="1">
          <a:blip r:embed="rId5"/>
          <a:srcRect l="4940" r="20321"/>
          <a:stretch/>
        </p:blipFill>
        <p:spPr>
          <a:xfrm>
            <a:off x="2092769" y="4450943"/>
            <a:ext cx="2933160" cy="806491"/>
          </a:xfrm>
          <a:prstGeom prst="rect">
            <a:avLst/>
          </a:prstGeom>
          <a:noFill/>
          <a:ln w="57150">
            <a:solidFill>
              <a:schemeClr val="accent2"/>
            </a:solidFill>
          </a:ln>
        </p:spPr>
      </p:pic>
      <p:pic>
        <p:nvPicPr>
          <p:cNvPr id="11" name="Imagen 10">
            <a:extLst>
              <a:ext uri="{FF2B5EF4-FFF2-40B4-BE49-F238E27FC236}">
                <a16:creationId xmlns:a16="http://schemas.microsoft.com/office/drawing/2014/main" id="{CB160999-E6B1-4024-A39F-BE4A60BF93F4}"/>
              </a:ext>
            </a:extLst>
          </p:cNvPr>
          <p:cNvPicPr>
            <a:picLocks noChangeAspect="1"/>
          </p:cNvPicPr>
          <p:nvPr/>
        </p:nvPicPr>
        <p:blipFill rotWithShape="1">
          <a:blip r:embed="rId6"/>
          <a:srcRect l="4472" r="20545"/>
          <a:stretch/>
        </p:blipFill>
        <p:spPr>
          <a:xfrm>
            <a:off x="2092769" y="5673321"/>
            <a:ext cx="2933160" cy="704886"/>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280B1063-86FA-44EE-A306-B6568878935D}"/>
              </a:ext>
            </a:extLst>
          </p:cNvPr>
          <p:cNvCxnSpPr>
            <a:cxnSpLocks/>
          </p:cNvCxnSpPr>
          <p:nvPr/>
        </p:nvCxnSpPr>
        <p:spPr>
          <a:xfrm flipV="1">
            <a:off x="4799856" y="4610604"/>
            <a:ext cx="0" cy="48716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89229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Crossfade</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Convierte el contenido de un componente en otro, mezclándolos durante la animación.</a:t>
            </a:r>
          </a:p>
        </p:txBody>
      </p:sp>
      <p:pic>
        <p:nvPicPr>
          <p:cNvPr id="3" name="Imagen 2">
            <a:extLst>
              <a:ext uri="{FF2B5EF4-FFF2-40B4-BE49-F238E27FC236}">
                <a16:creationId xmlns:a16="http://schemas.microsoft.com/office/drawing/2014/main" id="{2C8A9B16-3C52-4D2F-9C4A-EABD5827A03E}"/>
              </a:ext>
            </a:extLst>
          </p:cNvPr>
          <p:cNvPicPr>
            <a:picLocks noChangeAspect="1"/>
          </p:cNvPicPr>
          <p:nvPr/>
        </p:nvPicPr>
        <p:blipFill>
          <a:blip r:embed="rId3"/>
          <a:stretch>
            <a:fillRect/>
          </a:stretch>
        </p:blipFill>
        <p:spPr>
          <a:xfrm>
            <a:off x="654522" y="3198312"/>
            <a:ext cx="5018060" cy="2398985"/>
          </a:xfrm>
          <a:prstGeom prst="rect">
            <a:avLst/>
          </a:prstGeom>
          <a:noFill/>
          <a:ln w="57150">
            <a:solidFill>
              <a:schemeClr val="accent2"/>
            </a:solidFill>
          </a:ln>
        </p:spPr>
      </p:pic>
      <p:pic>
        <p:nvPicPr>
          <p:cNvPr id="6" name="Imagen 5">
            <a:extLst>
              <a:ext uri="{FF2B5EF4-FFF2-40B4-BE49-F238E27FC236}">
                <a16:creationId xmlns:a16="http://schemas.microsoft.com/office/drawing/2014/main" id="{B6A0C639-EFD1-49CE-AEB4-73A5D4A61AB5}"/>
              </a:ext>
            </a:extLst>
          </p:cNvPr>
          <p:cNvPicPr>
            <a:picLocks noChangeAspect="1"/>
          </p:cNvPicPr>
          <p:nvPr/>
        </p:nvPicPr>
        <p:blipFill>
          <a:blip r:embed="rId4"/>
          <a:stretch>
            <a:fillRect/>
          </a:stretch>
        </p:blipFill>
        <p:spPr>
          <a:xfrm>
            <a:off x="6519419" y="2417269"/>
            <a:ext cx="4668598" cy="3961072"/>
          </a:xfrm>
          <a:prstGeom prst="rect">
            <a:avLst/>
          </a:prstGeom>
          <a:noFill/>
          <a:ln w="57150">
            <a:solidFill>
              <a:schemeClr val="accent2"/>
            </a:solidFill>
          </a:ln>
        </p:spPr>
      </p:pic>
    </p:spTree>
    <p:extLst>
      <p:ext uri="{BB962C8B-B14F-4D97-AF65-F5344CB8AC3E}">
        <p14:creationId xmlns:p14="http://schemas.microsoft.com/office/powerpoint/2010/main" val="14823213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Modifier.animateContentSize</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Android animará el componente cuando su tamaño cambie a causa de que su contenido cambie de tamaño</a:t>
            </a:r>
          </a:p>
        </p:txBody>
      </p:sp>
      <p:pic>
        <p:nvPicPr>
          <p:cNvPr id="2" name="Imagen 1">
            <a:extLst>
              <a:ext uri="{FF2B5EF4-FFF2-40B4-BE49-F238E27FC236}">
                <a16:creationId xmlns:a16="http://schemas.microsoft.com/office/drawing/2014/main" id="{596C4EDE-4EE7-41B3-BBB6-6983BA664BF6}"/>
              </a:ext>
            </a:extLst>
          </p:cNvPr>
          <p:cNvPicPr>
            <a:picLocks noChangeAspect="1"/>
          </p:cNvPicPr>
          <p:nvPr/>
        </p:nvPicPr>
        <p:blipFill>
          <a:blip r:embed="rId3"/>
          <a:stretch>
            <a:fillRect/>
          </a:stretch>
        </p:blipFill>
        <p:spPr>
          <a:xfrm>
            <a:off x="3842375" y="2711222"/>
            <a:ext cx="4507250" cy="3666985"/>
          </a:xfrm>
          <a:prstGeom prst="rect">
            <a:avLst/>
          </a:prstGeom>
          <a:noFill/>
          <a:ln w="57150">
            <a:solidFill>
              <a:schemeClr val="accent2"/>
            </a:solidFill>
          </a:ln>
        </p:spPr>
      </p:pic>
    </p:spTree>
    <p:extLst>
      <p:ext uri="{BB962C8B-B14F-4D97-AF65-F5344CB8AC3E}">
        <p14:creationId xmlns:p14="http://schemas.microsoft.com/office/powerpoint/2010/main" val="157002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4</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act</a:t>
            </a: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3709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 continuación, dentro del paquete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se creará un archivo que contendrá un componente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Composable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llamado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En este archivo se definirán el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el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Navhost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El parámetro puede ser de</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cualquier tipo primitivo.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Debe coincidir con el</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parámetro indicado en la</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función que crea la ruta.</a:t>
            </a:r>
          </a:p>
        </p:txBody>
      </p:sp>
      <p:pic>
        <p:nvPicPr>
          <p:cNvPr id="20" name="Imagen 19">
            <a:extLst>
              <a:ext uri="{FF2B5EF4-FFF2-40B4-BE49-F238E27FC236}">
                <a16:creationId xmlns:a16="http://schemas.microsoft.com/office/drawing/2014/main" id="{68AEB6D8-63CE-485B-A570-7230934D9591}"/>
              </a:ext>
            </a:extLst>
          </p:cNvPr>
          <p:cNvPicPr>
            <a:picLocks noChangeAspect="1"/>
          </p:cNvPicPr>
          <p:nvPr/>
        </p:nvPicPr>
        <p:blipFill>
          <a:blip r:embed="rId3"/>
          <a:stretch>
            <a:fillRect/>
          </a:stretch>
        </p:blipFill>
        <p:spPr>
          <a:xfrm>
            <a:off x="518643" y="1953935"/>
            <a:ext cx="7146000" cy="4613702"/>
          </a:xfrm>
          <a:prstGeom prst="rect">
            <a:avLst/>
          </a:prstGeom>
          <a:noFill/>
          <a:ln w="57150">
            <a:solidFill>
              <a:schemeClr val="accent2"/>
            </a:solidFill>
          </a:ln>
        </p:spPr>
      </p:pic>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cxnSp>
        <p:nvCxnSpPr>
          <p:cNvPr id="13" name="Conector recto de flecha 12">
            <a:extLst>
              <a:ext uri="{FF2B5EF4-FFF2-40B4-BE49-F238E27FC236}">
                <a16:creationId xmlns:a16="http://schemas.microsoft.com/office/drawing/2014/main" id="{00BF1A1D-CBC1-4CBC-8D54-05366CEC4BF2}"/>
              </a:ext>
            </a:extLst>
          </p:cNvPr>
          <p:cNvCxnSpPr>
            <a:cxnSpLocks/>
          </p:cNvCxnSpPr>
          <p:nvPr/>
        </p:nvCxnSpPr>
        <p:spPr>
          <a:xfrm flipV="1">
            <a:off x="695400" y="3207245"/>
            <a:ext cx="598057" cy="29376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4" name="Imagen 13">
            <a:extLst>
              <a:ext uri="{FF2B5EF4-FFF2-40B4-BE49-F238E27FC236}">
                <a16:creationId xmlns:a16="http://schemas.microsoft.com/office/drawing/2014/main" id="{38DAF1B7-8AF6-4D65-ACF7-9EB54CE97A2F}"/>
              </a:ext>
            </a:extLst>
          </p:cNvPr>
          <p:cNvPicPr>
            <a:picLocks noChangeAspect="1"/>
          </p:cNvPicPr>
          <p:nvPr/>
        </p:nvPicPr>
        <p:blipFill rotWithShape="1">
          <a:blip r:embed="rId4"/>
          <a:srcRect l="6126" t="29888" b="17558"/>
          <a:stretch/>
        </p:blipFill>
        <p:spPr>
          <a:xfrm>
            <a:off x="8184232" y="4941168"/>
            <a:ext cx="3489125" cy="506516"/>
          </a:xfrm>
          <a:prstGeom prst="rect">
            <a:avLst/>
          </a:prstGeom>
          <a:noFill/>
          <a:ln w="57150">
            <a:solidFill>
              <a:schemeClr val="accent2"/>
            </a:solidFill>
          </a:ln>
        </p:spPr>
      </p:pic>
      <p:cxnSp>
        <p:nvCxnSpPr>
          <p:cNvPr id="16" name="Conector recto de flecha 15">
            <a:extLst>
              <a:ext uri="{FF2B5EF4-FFF2-40B4-BE49-F238E27FC236}">
                <a16:creationId xmlns:a16="http://schemas.microsoft.com/office/drawing/2014/main" id="{BAFB9FFD-6BD0-49B4-A4D8-8D0F36452312}"/>
              </a:ext>
            </a:extLst>
          </p:cNvPr>
          <p:cNvCxnSpPr>
            <a:cxnSpLocks/>
          </p:cNvCxnSpPr>
          <p:nvPr/>
        </p:nvCxnSpPr>
        <p:spPr>
          <a:xfrm>
            <a:off x="6889212" y="5261038"/>
            <a:ext cx="1212797" cy="5622"/>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86E4109D-CD97-437C-B82B-3C1D97784382}"/>
              </a:ext>
            </a:extLst>
          </p:cNvPr>
          <p:cNvCxnSpPr>
            <a:cxnSpLocks/>
          </p:cNvCxnSpPr>
          <p:nvPr/>
        </p:nvCxnSpPr>
        <p:spPr>
          <a:xfrm flipH="1" flipV="1">
            <a:off x="5416983" y="2569061"/>
            <a:ext cx="1000043"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44778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93B0A027-2B2D-4E3F-A62C-DC844B8308CD}"/>
              </a:ext>
            </a:extLst>
          </p:cNvPr>
          <p:cNvPicPr>
            <a:picLocks noChangeAspect="1"/>
          </p:cNvPicPr>
          <p:nvPr/>
        </p:nvPicPr>
        <p:blipFill rotWithShape="1">
          <a:blip r:embed="rId3"/>
          <a:srcRect l="31653"/>
          <a:stretch/>
        </p:blipFill>
        <p:spPr>
          <a:xfrm>
            <a:off x="6787540" y="1442089"/>
            <a:ext cx="4884104" cy="4613702"/>
          </a:xfrm>
          <a:prstGeom prst="rect">
            <a:avLst/>
          </a:prstGeom>
          <a:noFill/>
          <a:ln w="57150">
            <a:solidFill>
              <a:schemeClr val="accent2"/>
            </a:solidFill>
          </a:ln>
        </p:spPr>
      </p:pic>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6153421"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En el ejemplo se han definido dos pantallas:</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La primera cargará el componente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FirstScreen</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que recibirá el objeto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La segunda cargará el componente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SecondScreen</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que recibirá el objeto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y también un argumento de tipo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String</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Este argumento deberá indicarse cuando se quiera navegar a esta pantalla.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El objeto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debe pasarse a todos los componentes en los que al interactuar con ellos se produzca un cambio de pantalla (navegación).</a:t>
            </a:r>
          </a:p>
        </p:txBody>
      </p:sp>
      <p:cxnSp>
        <p:nvCxnSpPr>
          <p:cNvPr id="7" name="Conector recto de flecha 6">
            <a:extLst>
              <a:ext uri="{FF2B5EF4-FFF2-40B4-BE49-F238E27FC236}">
                <a16:creationId xmlns:a16="http://schemas.microsoft.com/office/drawing/2014/main" id="{83069C6B-F35E-4870-B0B6-37AF1E5C5337}"/>
              </a:ext>
            </a:extLst>
          </p:cNvPr>
          <p:cNvCxnSpPr>
            <a:cxnSpLocks/>
          </p:cNvCxnSpPr>
          <p:nvPr/>
        </p:nvCxnSpPr>
        <p:spPr>
          <a:xfrm flipH="1">
            <a:off x="8995091" y="3677536"/>
            <a:ext cx="756796"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D39FE9D3-70E1-4DA6-8CD2-A3E0C34F8E38}"/>
              </a:ext>
            </a:extLst>
          </p:cNvPr>
          <p:cNvCxnSpPr>
            <a:cxnSpLocks/>
          </p:cNvCxnSpPr>
          <p:nvPr/>
        </p:nvCxnSpPr>
        <p:spPr>
          <a:xfrm flipH="1">
            <a:off x="9544439" y="5502792"/>
            <a:ext cx="756796"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F12B172E-A8C3-4D54-AB0B-BCF777E214E7}"/>
              </a:ext>
            </a:extLst>
          </p:cNvPr>
          <p:cNvCxnSpPr>
            <a:cxnSpLocks/>
          </p:cNvCxnSpPr>
          <p:nvPr/>
        </p:nvCxnSpPr>
        <p:spPr>
          <a:xfrm>
            <a:off x="6903389" y="4591937"/>
            <a:ext cx="53934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70982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73;p14">
            <a:extLst>
              <a:ext uri="{FF2B5EF4-FFF2-40B4-BE49-F238E27FC236}">
                <a16:creationId xmlns:a16="http://schemas.microsoft.com/office/drawing/2014/main" id="{55DECFC7-7B7E-47B4-A64C-B771042760C7}"/>
              </a:ext>
            </a:extLst>
          </p:cNvPr>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Es imposible que el argumento sea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null</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porque se ha definido en la ruta y cuando se navegue a esa ruta como programadores se va a pasar el argumento, pero aún así Android Studio obliga a indicar que puede ser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null</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teniendo que poner el ?.</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evitar errores en el componente de la pantalla antes de llamarlo se debe poner la instrucción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requireNotNull</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i="1" dirty="0">
                <a:solidFill>
                  <a:schemeClr val="tx1"/>
                </a:solidFill>
                <a:latin typeface="Calibri" panose="020F0502020204030204" pitchFamily="34" charset="0"/>
                <a:cs typeface="Calibri" panose="020F0502020204030204" pitchFamily="34" charset="0"/>
                <a:sym typeface="Wingdings" panose="05000000000000000000" pitchFamily="2" charset="2"/>
              </a:rPr>
              <a:t>variable</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con la variable.</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pic>
        <p:nvPicPr>
          <p:cNvPr id="12" name="Imagen 11">
            <a:extLst>
              <a:ext uri="{FF2B5EF4-FFF2-40B4-BE49-F238E27FC236}">
                <a16:creationId xmlns:a16="http://schemas.microsoft.com/office/drawing/2014/main" id="{F2676694-E181-4909-A32B-593F1F5E57CE}"/>
              </a:ext>
            </a:extLst>
          </p:cNvPr>
          <p:cNvPicPr>
            <a:picLocks noChangeAspect="1"/>
          </p:cNvPicPr>
          <p:nvPr/>
        </p:nvPicPr>
        <p:blipFill rotWithShape="1">
          <a:blip r:embed="rId3"/>
          <a:srcRect l="37350" t="60311" r="11466" b="6810"/>
          <a:stretch/>
        </p:blipFill>
        <p:spPr>
          <a:xfrm>
            <a:off x="3585186" y="3861048"/>
            <a:ext cx="5021627" cy="2082612"/>
          </a:xfrm>
          <a:prstGeom prst="rect">
            <a:avLst/>
          </a:prstGeom>
          <a:noFill/>
          <a:ln w="57150">
            <a:solidFill>
              <a:schemeClr val="accent2"/>
            </a:solidFill>
          </a:ln>
        </p:spPr>
      </p:pic>
      <p:cxnSp>
        <p:nvCxnSpPr>
          <p:cNvPr id="13" name="Conector recto de flecha 12">
            <a:extLst>
              <a:ext uri="{FF2B5EF4-FFF2-40B4-BE49-F238E27FC236}">
                <a16:creationId xmlns:a16="http://schemas.microsoft.com/office/drawing/2014/main" id="{E7AEB85A-2BDA-4642-95E8-FD41343C7DD5}"/>
              </a:ext>
            </a:extLst>
          </p:cNvPr>
          <p:cNvCxnSpPr>
            <a:cxnSpLocks/>
          </p:cNvCxnSpPr>
          <p:nvPr/>
        </p:nvCxnSpPr>
        <p:spPr>
          <a:xfrm>
            <a:off x="2766158" y="5408657"/>
            <a:ext cx="115212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1870705"/>
      </p:ext>
    </p:extLst>
  </p:cSld>
  <p:clrMapOvr>
    <a:masterClrMapping/>
  </p:clrMapOvr>
</p:sld>
</file>

<file path=ppt/theme/theme1.xml><?xml version="1.0" encoding="utf-8"?>
<a:theme xmlns:a="http://schemas.openxmlformats.org/drawingml/2006/main" name="Dividen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TM03457464[[fn=Dividendo]]</Template>
  <TotalTime>14246</TotalTime>
  <Words>3446</Words>
  <Application>Microsoft Office PowerPoint</Application>
  <PresentationFormat>Panorámica</PresentationFormat>
  <Paragraphs>523</Paragraphs>
  <Slides>65</Slides>
  <Notes>57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65</vt:i4>
      </vt:variant>
    </vt:vector>
  </HeadingPairs>
  <TitlesOfParts>
    <vt:vector size="69" baseType="lpstr">
      <vt:lpstr>Calibri</vt:lpstr>
      <vt:lpstr>Gill Sans MT</vt:lpstr>
      <vt:lpstr>Wingdings 2</vt:lpstr>
      <vt:lpstr>Dividendo</vt:lpstr>
      <vt:lpstr>UD5 – Temas y Navegación con Jetpack Compose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UD4.1 Componentes Jetpack Compose - PMDM</dc:title>
  <dc:creator>Alex Torres</dc:creator>
  <cp:lastModifiedBy>Alex Torres</cp:lastModifiedBy>
  <cp:revision>686</cp:revision>
  <dcterms:created xsi:type="dcterms:W3CDTF">2019-09-01T11:20:16Z</dcterms:created>
  <dcterms:modified xsi:type="dcterms:W3CDTF">2023-11-13T19:53:54Z</dcterms:modified>
</cp:coreProperties>
</file>